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rts/chart1.xml" ContentType="application/vnd.openxmlformats-officedocument.drawingml.char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61" r:id="rId3"/>
    <p:sldId id="262" r:id="rId4"/>
    <p:sldId id="292" r:id="rId5"/>
    <p:sldId id="290" r:id="rId6"/>
    <p:sldId id="293" r:id="rId7"/>
    <p:sldId id="275" r:id="rId8"/>
    <p:sldId id="276" r:id="rId9"/>
    <p:sldId id="277" r:id="rId10"/>
    <p:sldId id="278" r:id="rId11"/>
    <p:sldId id="279" r:id="rId12"/>
    <p:sldId id="280" r:id="rId13"/>
    <p:sldId id="288" r:id="rId14"/>
    <p:sldId id="289" r:id="rId15"/>
    <p:sldId id="291" r:id="rId16"/>
    <p:sldId id="281" r:id="rId17"/>
    <p:sldId id="282" r:id="rId18"/>
    <p:sldId id="283" r:id="rId19"/>
    <p:sldId id="284" r:id="rId20"/>
    <p:sldId id="285" r:id="rId21"/>
    <p:sldId id="286" r:id="rId22"/>
    <p:sldId id="294" r:id="rId23"/>
    <p:sldId id="295" r:id="rId24"/>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188D5F74-FCC9-43E5-B152-8198B29A6D71}">
          <p14:sldIdLst>
            <p14:sldId id="256"/>
            <p14:sldId id="261"/>
            <p14:sldId id="262"/>
            <p14:sldId id="292"/>
            <p14:sldId id="290"/>
            <p14:sldId id="293"/>
            <p14:sldId id="275"/>
            <p14:sldId id="276"/>
            <p14:sldId id="277"/>
            <p14:sldId id="278"/>
            <p14:sldId id="279"/>
            <p14:sldId id="280"/>
            <p14:sldId id="288"/>
            <p14:sldId id="289"/>
            <p14:sldId id="291"/>
            <p14:sldId id="281"/>
            <p14:sldId id="282"/>
            <p14:sldId id="283"/>
            <p14:sldId id="284"/>
            <p14:sldId id="285"/>
            <p14:sldId id="286"/>
            <p14:sldId id="294"/>
            <p14:sldId id="295"/>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118" d="100"/>
          <a:sy n="118" d="100"/>
        </p:scale>
        <p:origin x="1738" y="67"/>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5"/>
    </mc:Choice>
    <mc:Fallback>
      <c:style val="5"/>
    </mc:Fallback>
  </mc:AlternateContent>
  <c:chart>
    <c:title>
      <c:tx>
        <c:rich>
          <a:bodyPr/>
          <a:lstStyle/>
          <a:p>
            <a:pPr>
              <a:defRPr sz="1600"/>
            </a:pPr>
            <a:r>
              <a:rPr lang="zh-CN" altLang="en-US" sz="1600" b="0" dirty="0">
                <a:latin typeface="微软雅黑" panose="020B0503020204020204" pitchFamily="34" charset="-122"/>
                <a:ea typeface="微软雅黑" panose="020B0503020204020204" pitchFamily="34" charset="-122"/>
              </a:rPr>
              <a:t>当时英军在役轰炸机着弹数（</a:t>
            </a:r>
            <a:r>
              <a:rPr lang="en-US" altLang="zh-CN" sz="1600" b="0" dirty="0">
                <a:latin typeface="微软雅黑" panose="020B0503020204020204" pitchFamily="34" charset="-122"/>
                <a:ea typeface="微软雅黑" panose="020B0503020204020204" pitchFamily="34" charset="-122"/>
              </a:rPr>
              <a:t>1940s</a:t>
            </a:r>
            <a:r>
              <a:rPr lang="zh-CN" altLang="en-US" sz="1600" b="0" dirty="0">
                <a:latin typeface="微软雅黑" panose="020B0503020204020204" pitchFamily="34" charset="-122"/>
                <a:ea typeface="微软雅黑" panose="020B0503020204020204" pitchFamily="34" charset="-122"/>
              </a:rPr>
              <a:t>）</a:t>
            </a:r>
          </a:p>
        </c:rich>
      </c:tx>
      <c:layout>
        <c:manualLayout>
          <c:xMode val="edge"/>
          <c:yMode val="edge"/>
          <c:x val="0.14716823860955719"/>
          <c:y val="3.2565527606867414E-2"/>
        </c:manualLayout>
      </c:layout>
      <c:overlay val="0"/>
    </c:title>
    <c:autoTitleDeleted val="0"/>
    <c:plotArea>
      <c:layout>
        <c:manualLayout>
          <c:layoutTarget val="inner"/>
          <c:xMode val="edge"/>
          <c:yMode val="edge"/>
          <c:x val="0.11256897782414432"/>
          <c:y val="0.1792460468904194"/>
          <c:w val="0.78672018167592084"/>
          <c:h val="0.66869322919012764"/>
        </c:manualLayout>
      </c:layout>
      <c:barChart>
        <c:barDir val="col"/>
        <c:grouping val="clustered"/>
        <c:varyColors val="0"/>
        <c:ser>
          <c:idx val="0"/>
          <c:order val="0"/>
          <c:tx>
            <c:strRef>
              <c:f>Sheet1!$B$1</c:f>
              <c:strCache>
                <c:ptCount val="1"/>
                <c:pt idx="0">
                  <c:v>着弹数</c:v>
                </c:pt>
              </c:strCache>
            </c:strRef>
          </c:tx>
          <c:invertIfNegative val="0"/>
          <c:dPt>
            <c:idx val="0"/>
            <c:invertIfNegative val="0"/>
            <c:bubble3D val="0"/>
            <c:spPr>
              <a:solidFill>
                <a:srgbClr val="00B050"/>
              </a:solidFill>
            </c:spPr>
            <c:extLst>
              <c:ext xmlns:c16="http://schemas.microsoft.com/office/drawing/2014/chart" uri="{C3380CC4-5D6E-409C-BE32-E72D297353CC}">
                <c16:uniqueId val="{00000001-61DA-4E74-AA94-AF022780266C}"/>
              </c:ext>
            </c:extLst>
          </c:dPt>
          <c:dPt>
            <c:idx val="1"/>
            <c:invertIfNegative val="0"/>
            <c:bubble3D val="0"/>
            <c:spPr>
              <a:solidFill>
                <a:srgbClr val="FFFF00"/>
              </a:solidFill>
            </c:spPr>
            <c:extLst>
              <c:ext xmlns:c16="http://schemas.microsoft.com/office/drawing/2014/chart" uri="{C3380CC4-5D6E-409C-BE32-E72D297353CC}">
                <c16:uniqueId val="{00000003-61DA-4E74-AA94-AF022780266C}"/>
              </c:ext>
            </c:extLst>
          </c:dPt>
          <c:dPt>
            <c:idx val="2"/>
            <c:invertIfNegative val="0"/>
            <c:bubble3D val="0"/>
            <c:spPr>
              <a:solidFill>
                <a:srgbClr val="00B0F0"/>
              </a:solidFill>
            </c:spPr>
            <c:extLst>
              <c:ext xmlns:c16="http://schemas.microsoft.com/office/drawing/2014/chart" uri="{C3380CC4-5D6E-409C-BE32-E72D297353CC}">
                <c16:uniqueId val="{00000005-61DA-4E74-AA94-AF022780266C}"/>
              </c:ext>
            </c:extLst>
          </c:dPt>
          <c:dPt>
            <c:idx val="3"/>
            <c:invertIfNegative val="0"/>
            <c:bubble3D val="0"/>
            <c:spPr>
              <a:solidFill>
                <a:srgbClr val="FF0000"/>
              </a:solidFill>
            </c:spPr>
            <c:extLst>
              <c:ext xmlns:c16="http://schemas.microsoft.com/office/drawing/2014/chart" uri="{C3380CC4-5D6E-409C-BE32-E72D297353CC}">
                <c16:uniqueId val="{00000007-61DA-4E74-AA94-AF022780266C}"/>
              </c:ext>
            </c:extLst>
          </c:dPt>
          <c:cat>
            <c:strRef>
              <c:f>Sheet1!$A$2:$A$5</c:f>
              <c:strCache>
                <c:ptCount val="4"/>
                <c:pt idx="0">
                  <c:v>机翼</c:v>
                </c:pt>
                <c:pt idx="1">
                  <c:v>机身</c:v>
                </c:pt>
                <c:pt idx="2">
                  <c:v>发动机</c:v>
                </c:pt>
                <c:pt idx="3">
                  <c:v>驾驶舱</c:v>
                </c:pt>
              </c:strCache>
            </c:strRef>
          </c:cat>
          <c:val>
            <c:numRef>
              <c:f>Sheet1!$B$2:$B$5</c:f>
              <c:numCache>
                <c:formatCode>General</c:formatCode>
                <c:ptCount val="4"/>
                <c:pt idx="0">
                  <c:v>4.3</c:v>
                </c:pt>
                <c:pt idx="1">
                  <c:v>2.5</c:v>
                </c:pt>
                <c:pt idx="2">
                  <c:v>0.3</c:v>
                </c:pt>
                <c:pt idx="3">
                  <c:v>0.4</c:v>
                </c:pt>
              </c:numCache>
            </c:numRef>
          </c:val>
          <c:extLst>
            <c:ext xmlns:c16="http://schemas.microsoft.com/office/drawing/2014/chart" uri="{C3380CC4-5D6E-409C-BE32-E72D297353CC}">
              <c16:uniqueId val="{00000008-61DA-4E74-AA94-AF022780266C}"/>
            </c:ext>
          </c:extLst>
        </c:ser>
        <c:dLbls>
          <c:showLegendKey val="0"/>
          <c:showVal val="0"/>
          <c:showCatName val="0"/>
          <c:showSerName val="0"/>
          <c:showPercent val="0"/>
          <c:showBubbleSize val="0"/>
        </c:dLbls>
        <c:gapWidth val="150"/>
        <c:axId val="219713024"/>
        <c:axId val="76116480"/>
      </c:barChart>
      <c:catAx>
        <c:axId val="219713024"/>
        <c:scaling>
          <c:orientation val="minMax"/>
        </c:scaling>
        <c:delete val="0"/>
        <c:axPos val="b"/>
        <c:numFmt formatCode="General" sourceLinked="0"/>
        <c:majorTickMark val="out"/>
        <c:minorTickMark val="none"/>
        <c:tickLblPos val="nextTo"/>
        <c:crossAx val="76116480"/>
        <c:crosses val="autoZero"/>
        <c:auto val="1"/>
        <c:lblAlgn val="ctr"/>
        <c:lblOffset val="100"/>
        <c:noMultiLvlLbl val="0"/>
      </c:catAx>
      <c:valAx>
        <c:axId val="76116480"/>
        <c:scaling>
          <c:orientation val="minMax"/>
        </c:scaling>
        <c:delete val="0"/>
        <c:axPos val="l"/>
        <c:numFmt formatCode="General" sourceLinked="1"/>
        <c:majorTickMark val="in"/>
        <c:minorTickMark val="none"/>
        <c:tickLblPos val="none"/>
        <c:crossAx val="219713024"/>
        <c:crosses val="autoZero"/>
        <c:crossBetween val="between"/>
      </c:valAx>
    </c:plotArea>
    <c:plotVisOnly val="1"/>
    <c:dispBlanksAs val="gap"/>
    <c:showDLblsOverMax val="0"/>
  </c:chart>
  <c:txPr>
    <a:bodyPr/>
    <a:lstStyle/>
    <a:p>
      <a:pPr>
        <a:defRPr sz="1800"/>
      </a:pPr>
      <a:endParaRPr lang="zh-CN"/>
    </a:p>
  </c:txPr>
  <c:externalData r:id="rId1">
    <c:autoUpdate val="0"/>
  </c:externalData>
</c:chartSpac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371600"/>
            <a:ext cx="7848600" cy="1927225"/>
          </a:xfrm>
        </p:spPr>
        <p:txBody>
          <a:bodyPr anchor="b">
            <a:noAutofit/>
          </a:bodyPr>
          <a:lstStyle>
            <a:lvl1pPr>
              <a:defRPr sz="5400" cap="all" baseline="0"/>
            </a:lvl1pPr>
          </a:lstStyle>
          <a:p>
            <a:r>
              <a:rPr lang="zh-CN" altLang="en-US"/>
              <a:t>单击此处编辑母版标题样式</a:t>
            </a:r>
            <a:endParaRPr lang="en-US" dirty="0"/>
          </a:p>
        </p:txBody>
      </p:sp>
      <p:sp>
        <p:nvSpPr>
          <p:cNvPr id="3" name="Subtitle 2"/>
          <p:cNvSpPr>
            <a:spLocks noGrp="1"/>
          </p:cNvSpPr>
          <p:nvPr>
            <p:ph type="subTitle" idx="1"/>
          </p:nvPr>
        </p:nvSpPr>
        <p:spPr>
          <a:xfrm>
            <a:off x="685800" y="3505200"/>
            <a:ext cx="6400800" cy="1752600"/>
          </a:xfrm>
        </p:spPr>
        <p:txBody>
          <a:bodyPr/>
          <a:lstStyle>
            <a:lvl1pPr marL="0" indent="0" algn="l">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CB945A9F-0B37-451E-8D8C-A16B6607A636}" type="datetimeFigureOut">
              <a:rPr lang="zh-CN" altLang="en-US" smtClean="0"/>
              <a:t>2019/9/11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95A57E4-3B0E-4127-8FD7-367981D10503}" type="slidenum">
              <a:rPr lang="zh-CN" altLang="en-US" smtClean="0"/>
              <a:t>‹#›</a:t>
            </a:fld>
            <a:endParaRPr lang="zh-CN" altLang="en-US"/>
          </a:p>
        </p:txBody>
      </p:sp>
      <p:cxnSp>
        <p:nvCxnSpPr>
          <p:cNvPr id="8" name="Straight Connector 7"/>
          <p:cNvCxnSpPr/>
          <p:nvPr/>
        </p:nvCxnSpPr>
        <p:spPr>
          <a:xfrm>
            <a:off x="685800" y="3398520"/>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Date Placeholder 3"/>
          <p:cNvSpPr>
            <a:spLocks noGrp="1"/>
          </p:cNvSpPr>
          <p:nvPr>
            <p:ph type="dt" sz="half" idx="10"/>
          </p:nvPr>
        </p:nvSpPr>
        <p:spPr/>
        <p:txBody>
          <a:bodyPr/>
          <a:lstStyle/>
          <a:p>
            <a:fld id="{CB945A9F-0B37-451E-8D8C-A16B6607A636}" type="datetimeFigureOut">
              <a:rPr lang="zh-CN" altLang="en-US" smtClean="0"/>
              <a:t>2019/9/11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95A57E4-3B0E-4127-8FD7-367981D10503}"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609600"/>
            <a:ext cx="2057400" cy="5867400"/>
          </a:xfrm>
        </p:spPr>
        <p:txBody>
          <a:bodyPr vert="eaVert" anchor="b"/>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457200" y="609600"/>
            <a:ext cx="6019800" cy="586740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CB945A9F-0B37-451E-8D8C-A16B6607A636}" type="datetimeFigureOut">
              <a:rPr lang="zh-CN" altLang="en-US" smtClean="0"/>
              <a:t>2019/9/11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95A57E4-3B0E-4127-8FD7-367981D10503}"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Date Placeholder 3"/>
          <p:cNvSpPr>
            <a:spLocks noGrp="1"/>
          </p:cNvSpPr>
          <p:nvPr>
            <p:ph type="dt" sz="half" idx="10"/>
          </p:nvPr>
        </p:nvSpPr>
        <p:spPr/>
        <p:txBody>
          <a:bodyPr/>
          <a:lstStyle/>
          <a:p>
            <a:fld id="{CB945A9F-0B37-451E-8D8C-A16B6607A636}" type="datetimeFigureOut">
              <a:rPr lang="zh-CN" altLang="en-US" smtClean="0"/>
              <a:t>2019/9/11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95A57E4-3B0E-4127-8FD7-367981D10503}"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2362200"/>
            <a:ext cx="7772400" cy="2200275"/>
          </a:xfrm>
        </p:spPr>
        <p:txBody>
          <a:bodyPr anchor="b">
            <a:normAutofit/>
          </a:bodyPr>
          <a:lstStyle>
            <a:lvl1pPr algn="l">
              <a:defRPr sz="4800" b="0" cap="all"/>
            </a:lvl1pPr>
          </a:lstStyle>
          <a:p>
            <a:r>
              <a:rPr lang="zh-CN" altLang="en-US"/>
              <a:t>单击此处编辑母版标题样式</a:t>
            </a:r>
            <a:endParaRPr lang="en-US" dirty="0"/>
          </a:p>
        </p:txBody>
      </p:sp>
      <p:sp>
        <p:nvSpPr>
          <p:cNvPr id="3" name="Text Placeholder 2"/>
          <p:cNvSpPr>
            <a:spLocks noGrp="1"/>
          </p:cNvSpPr>
          <p:nvPr>
            <p:ph type="body" idx="1"/>
          </p:nvPr>
        </p:nvSpPr>
        <p:spPr>
          <a:xfrm>
            <a:off x="722313" y="4626864"/>
            <a:ext cx="7772400" cy="1500187"/>
          </a:xfrm>
        </p:spPr>
        <p:txBody>
          <a:bodyPr anchor="t">
            <a:normAutofit/>
          </a:bodyPr>
          <a:lstStyle>
            <a:lvl1pPr marL="0" indent="0">
              <a:buNone/>
              <a:defRPr sz="24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CB945A9F-0B37-451E-8D8C-A16B6607A636}" type="datetimeFigureOut">
              <a:rPr lang="zh-CN" altLang="en-US" smtClean="0"/>
              <a:t>2019/9/11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95A57E4-3B0E-4127-8FD7-367981D10503}" type="slidenum">
              <a:rPr lang="zh-CN" altLang="en-US" smtClean="0"/>
              <a:t>‹#›</a:t>
            </a:fld>
            <a:endParaRPr lang="zh-CN" altLang="en-US"/>
          </a:p>
        </p:txBody>
      </p:sp>
      <p:cxnSp>
        <p:nvCxnSpPr>
          <p:cNvPr id="7" name="Straight Connector 6"/>
          <p:cNvCxnSpPr/>
          <p:nvPr/>
        </p:nvCxnSpPr>
        <p:spPr>
          <a:xfrm>
            <a:off x="731520" y="4599432"/>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a:p>
        </p:txBody>
      </p:sp>
      <p:sp>
        <p:nvSpPr>
          <p:cNvPr id="3" name="Content Placeholder 2"/>
          <p:cNvSpPr>
            <a:spLocks noGrp="1"/>
          </p:cNvSpPr>
          <p:nvPr>
            <p:ph sz="half" idx="1"/>
          </p:nvPr>
        </p:nvSpPr>
        <p:spPr>
          <a:xfrm>
            <a:off x="457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4648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CB945A9F-0B37-451E-8D8C-A16B6607A636}" type="datetimeFigureOut">
              <a:rPr lang="zh-CN" altLang="en-US" smtClean="0"/>
              <a:t>2019/9/11</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B95A57E4-3B0E-4127-8FD7-367981D10503}"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CN" altLang="en-US"/>
              <a:t>单击此处编辑母版标题样式</a:t>
            </a:r>
            <a:endParaRPr lang="en-US" dirty="0"/>
          </a:p>
        </p:txBody>
      </p:sp>
      <p:sp>
        <p:nvSpPr>
          <p:cNvPr id="3" name="Text Placeholder 2"/>
          <p:cNvSpPr>
            <a:spLocks noGrp="1"/>
          </p:cNvSpPr>
          <p:nvPr>
            <p:ph type="body" idx="1"/>
          </p:nvPr>
        </p:nvSpPr>
        <p:spPr>
          <a:xfrm>
            <a:off x="45720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45720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475488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475488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CB945A9F-0B37-451E-8D8C-A16B6607A636}" type="datetimeFigureOut">
              <a:rPr lang="zh-CN" altLang="en-US" smtClean="0"/>
              <a:t>2019/9/11</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B95A57E4-3B0E-4127-8FD7-367981D10503}" type="slidenum">
              <a:rPr lang="zh-CN" altLang="en-US" smtClean="0"/>
              <a:t>‹#›</a:t>
            </a:fld>
            <a:endParaRPr lang="zh-CN" altLang="en-US"/>
          </a:p>
        </p:txBody>
      </p:sp>
      <p:cxnSp>
        <p:nvCxnSpPr>
          <p:cNvPr id="11" name="Straight Connector 10"/>
          <p:cNvCxnSpPr/>
          <p:nvPr/>
        </p:nvCxnSpPr>
        <p:spPr>
          <a:xfrm rot="5400000">
            <a:off x="2217817" y="4045823"/>
            <a:ext cx="4709160" cy="79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a:p>
        </p:txBody>
      </p:sp>
      <p:sp>
        <p:nvSpPr>
          <p:cNvPr id="3" name="Date Placeholder 2"/>
          <p:cNvSpPr>
            <a:spLocks noGrp="1"/>
          </p:cNvSpPr>
          <p:nvPr>
            <p:ph type="dt" sz="half" idx="10"/>
          </p:nvPr>
        </p:nvSpPr>
        <p:spPr/>
        <p:txBody>
          <a:bodyPr/>
          <a:lstStyle/>
          <a:p>
            <a:fld id="{CB945A9F-0B37-451E-8D8C-A16B6607A636}" type="datetimeFigureOut">
              <a:rPr lang="zh-CN" altLang="en-US" smtClean="0"/>
              <a:t>2019/9/11</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B95A57E4-3B0E-4127-8FD7-367981D10503}"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B945A9F-0B37-451E-8D8C-A16B6607A636}" type="datetimeFigureOut">
              <a:rPr lang="zh-CN" altLang="en-US" smtClean="0"/>
              <a:t>2019/9/11</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B95A57E4-3B0E-4127-8FD7-367981D10503}"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457200" y="792080"/>
            <a:ext cx="2139696" cy="1261872"/>
          </a:xfrm>
        </p:spPr>
        <p:txBody>
          <a:bodyPr anchor="b">
            <a:noAutofit/>
          </a:bodyPr>
          <a:lstStyle>
            <a:lvl1pPr algn="l">
              <a:defRPr sz="2400" b="0"/>
            </a:lvl1pPr>
          </a:lstStyle>
          <a:p>
            <a:r>
              <a:rPr lang="zh-CN" altLang="en-US"/>
              <a:t>单击此处编辑母版标题样式</a:t>
            </a:r>
            <a:endParaRPr lang="en-US" dirty="0"/>
          </a:p>
        </p:txBody>
      </p:sp>
      <p:sp>
        <p:nvSpPr>
          <p:cNvPr id="3" name="Content Placeholder 2"/>
          <p:cNvSpPr>
            <a:spLocks noGrp="1"/>
          </p:cNvSpPr>
          <p:nvPr>
            <p:ph idx="1"/>
          </p:nvPr>
        </p:nvSpPr>
        <p:spPr>
          <a:xfrm>
            <a:off x="2971800" y="792080"/>
            <a:ext cx="5715000" cy="55778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457201" y="2130552"/>
            <a:ext cx="2139696" cy="424361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CB945A9F-0B37-451E-8D8C-A16B6607A636}" type="datetimeFigureOut">
              <a:rPr lang="zh-CN" altLang="en-US" smtClean="0"/>
              <a:t>2019/9/11</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B95A57E4-3B0E-4127-8FD7-367981D10503}" type="slidenum">
              <a:rPr lang="zh-CN" altLang="en-US" smtClean="0"/>
              <a:t>‹#›</a:t>
            </a:fld>
            <a:endParaRPr lang="zh-CN" altLang="en-US"/>
          </a:p>
        </p:txBody>
      </p:sp>
      <p:cxnSp>
        <p:nvCxnSpPr>
          <p:cNvPr id="9" name="Straight Connector 8"/>
          <p:cNvCxnSpPr/>
          <p:nvPr/>
        </p:nvCxnSpPr>
        <p:spPr>
          <a:xfrm rot="5400000">
            <a:off x="-13116" y="3580206"/>
            <a:ext cx="557784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457200" y="792480"/>
            <a:ext cx="2142680" cy="1264920"/>
          </a:xfrm>
        </p:spPr>
        <p:txBody>
          <a:bodyPr anchor="b">
            <a:normAutofit/>
          </a:bodyPr>
          <a:lstStyle>
            <a:lvl1pPr algn="l">
              <a:defRPr sz="2400" b="0"/>
            </a:lvl1pPr>
          </a:lstStyle>
          <a:p>
            <a:r>
              <a:rPr lang="zh-CN" altLang="en-US"/>
              <a:t>单击此处编辑母版标题样式</a:t>
            </a:r>
            <a:endParaRPr lang="en-US" dirty="0"/>
          </a:p>
        </p:txBody>
      </p:sp>
      <p:sp>
        <p:nvSpPr>
          <p:cNvPr id="3" name="Picture Placeholder 2"/>
          <p:cNvSpPr>
            <a:spLocks noGrp="1"/>
          </p:cNvSpPr>
          <p:nvPr>
            <p:ph type="pic" idx="1"/>
          </p:nvPr>
        </p:nvSpPr>
        <p:spPr>
          <a:xfrm>
            <a:off x="2858610" y="838201"/>
            <a:ext cx="5904390" cy="5500456"/>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457200" y="2133600"/>
            <a:ext cx="2139696" cy="424281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CB945A9F-0B37-451E-8D8C-A16B6607A636}" type="datetimeFigureOut">
              <a:rPr lang="zh-CN" altLang="en-US" smtClean="0"/>
              <a:t>2019/9/11</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B95A57E4-3B0E-4127-8FD7-367981D10503}"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a:xfrm>
            <a:off x="0" y="220786"/>
            <a:ext cx="9144000" cy="2286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457200" y="533400"/>
            <a:ext cx="8229600" cy="990600"/>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457200" y="1600200"/>
            <a:ext cx="8229600" cy="4876800"/>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Rectangle 6"/>
          <p:cNvSpPr/>
          <p:nvPr/>
        </p:nvSpPr>
        <p:spPr>
          <a:xfrm>
            <a:off x="0" y="0"/>
            <a:ext cx="9144000" cy="365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2"/>
          </p:nvPr>
        </p:nvSpPr>
        <p:spPr>
          <a:xfrm>
            <a:off x="457200" y="18288"/>
            <a:ext cx="2895600" cy="329184"/>
          </a:xfrm>
          <a:prstGeom prst="rect">
            <a:avLst/>
          </a:prstGeom>
        </p:spPr>
        <p:txBody>
          <a:bodyPr vert="horz" lIns="91440" tIns="45720" rIns="91440" bIns="45720" rtlCol="0" anchor="ctr"/>
          <a:lstStyle>
            <a:lvl1pPr algn="l">
              <a:defRPr sz="1200">
                <a:solidFill>
                  <a:srgbClr val="FFFFFF"/>
                </a:solidFill>
              </a:defRPr>
            </a:lvl1pPr>
          </a:lstStyle>
          <a:p>
            <a:fld id="{CB945A9F-0B37-451E-8D8C-A16B6607A636}" type="datetimeFigureOut">
              <a:rPr lang="zh-CN" altLang="en-US" smtClean="0"/>
              <a:t>2019/9/11</a:t>
            </a:fld>
            <a:endParaRPr lang="zh-CN" altLang="en-US"/>
          </a:p>
        </p:txBody>
      </p:sp>
      <p:sp>
        <p:nvSpPr>
          <p:cNvPr id="5" name="Footer Placeholder 4"/>
          <p:cNvSpPr>
            <a:spLocks noGrp="1"/>
          </p:cNvSpPr>
          <p:nvPr>
            <p:ph type="ftr" sz="quarter" idx="3"/>
          </p:nvPr>
        </p:nvSpPr>
        <p:spPr>
          <a:xfrm>
            <a:off x="3429000" y="18288"/>
            <a:ext cx="4114800" cy="329184"/>
          </a:xfrm>
          <a:prstGeom prst="rect">
            <a:avLst/>
          </a:prstGeom>
        </p:spPr>
        <p:txBody>
          <a:bodyPr vert="horz" lIns="91440" tIns="45720" rIns="91440" bIns="45720" rtlCol="0" anchor="ctr"/>
          <a:lstStyle>
            <a:lvl1pPr algn="ctr">
              <a:defRPr sz="1200">
                <a:solidFill>
                  <a:srgbClr val="FFFFFF"/>
                </a:solidFill>
              </a:defRPr>
            </a:lvl1pPr>
          </a:lstStyle>
          <a:p>
            <a:endParaRPr lang="zh-CN" altLang="en-US"/>
          </a:p>
        </p:txBody>
      </p:sp>
      <p:sp>
        <p:nvSpPr>
          <p:cNvPr id="6" name="Slide Number Placeholder 5"/>
          <p:cNvSpPr>
            <a:spLocks noGrp="1"/>
          </p:cNvSpPr>
          <p:nvPr>
            <p:ph type="sldNum" sz="quarter" idx="4"/>
          </p:nvPr>
        </p:nvSpPr>
        <p:spPr>
          <a:xfrm>
            <a:off x="7620000" y="18288"/>
            <a:ext cx="1066800" cy="329184"/>
          </a:xfrm>
          <a:prstGeom prst="rect">
            <a:avLst/>
          </a:prstGeom>
        </p:spPr>
        <p:txBody>
          <a:bodyPr vert="horz" lIns="91440" tIns="45720" rIns="91440" bIns="45720" rtlCol="0" anchor="ctr"/>
          <a:lstStyle>
            <a:lvl1pPr algn="l">
              <a:defRPr sz="1400" b="1">
                <a:solidFill>
                  <a:srgbClr val="FFFFFF"/>
                </a:solidFill>
              </a:defRPr>
            </a:lvl1pPr>
          </a:lstStyle>
          <a:p>
            <a:fld id="{B95A57E4-3B0E-4127-8FD7-367981D10503}"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spcBef>
          <a:spcPct val="0"/>
        </a:spcBef>
        <a:buNone/>
        <a:defRPr sz="4000" kern="1200" spc="-100" baseline="0">
          <a:solidFill>
            <a:schemeClr val="tx2"/>
          </a:solidFill>
          <a:latin typeface="+mj-lt"/>
          <a:ea typeface="+mj-ea"/>
          <a:cs typeface="+mj-cs"/>
        </a:defRPr>
      </a:lvl1pPr>
    </p:titleStyle>
    <p:body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1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5" Type="http://schemas.openxmlformats.org/officeDocument/2006/relationships/image" Target="../media/image36.jpg"/><Relationship Id="rId4" Type="http://schemas.openxmlformats.org/officeDocument/2006/relationships/image" Target="../media/image35.jpg"/></Relationships>
</file>

<file path=ppt/slides/_rels/slide1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www.vodien.com/da-100-websites-rule-internet.php" TargetMode="External"/><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45.jpeg"/></Relationships>
</file>

<file path=ppt/slides/_rels/slide1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49.tif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6.png"/><Relationship Id="rId18" Type="http://schemas.openxmlformats.org/officeDocument/2006/relationships/image" Target="../media/image21.png"/><Relationship Id="rId26" Type="http://schemas.openxmlformats.org/officeDocument/2006/relationships/image" Target="../media/image29.png"/><Relationship Id="rId3" Type="http://schemas.openxmlformats.org/officeDocument/2006/relationships/image" Target="../media/image7.png"/><Relationship Id="rId21" Type="http://schemas.openxmlformats.org/officeDocument/2006/relationships/image" Target="../media/image24.png"/><Relationship Id="rId7" Type="http://schemas.openxmlformats.org/officeDocument/2006/relationships/image" Target="../media/image11.png"/><Relationship Id="rId12" Type="http://schemas.microsoft.com/office/2007/relationships/hdphoto" Target="../media/hdphoto1.wdp"/><Relationship Id="rId17" Type="http://schemas.openxmlformats.org/officeDocument/2006/relationships/image" Target="../media/image20.png"/><Relationship Id="rId25" Type="http://schemas.openxmlformats.org/officeDocument/2006/relationships/image" Target="../media/image28.png"/><Relationship Id="rId2" Type="http://schemas.openxmlformats.org/officeDocument/2006/relationships/image" Target="../media/image6.png"/><Relationship Id="rId16" Type="http://schemas.openxmlformats.org/officeDocument/2006/relationships/image" Target="../media/image19.png"/><Relationship Id="rId20"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10.png"/><Relationship Id="rId11" Type="http://schemas.openxmlformats.org/officeDocument/2006/relationships/image" Target="../media/image15.png"/><Relationship Id="rId24" Type="http://schemas.openxmlformats.org/officeDocument/2006/relationships/image" Target="../media/image27.png"/><Relationship Id="rId5" Type="http://schemas.openxmlformats.org/officeDocument/2006/relationships/image" Target="../media/image9.png"/><Relationship Id="rId15" Type="http://schemas.openxmlformats.org/officeDocument/2006/relationships/image" Target="../media/image18.png"/><Relationship Id="rId23" Type="http://schemas.openxmlformats.org/officeDocument/2006/relationships/image" Target="../media/image26.png"/><Relationship Id="rId10" Type="http://schemas.openxmlformats.org/officeDocument/2006/relationships/image" Target="../media/image14.png"/><Relationship Id="rId19" Type="http://schemas.openxmlformats.org/officeDocument/2006/relationships/image" Target="../media/image22.png"/><Relationship Id="rId4" Type="http://schemas.openxmlformats.org/officeDocument/2006/relationships/image" Target="../media/image8.png"/><Relationship Id="rId9" Type="http://schemas.openxmlformats.org/officeDocument/2006/relationships/image" Target="../media/image13.png"/><Relationship Id="rId14" Type="http://schemas.openxmlformats.org/officeDocument/2006/relationships/image" Target="../media/image17.png"/><Relationship Id="rId22"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dirty="0"/>
              <a:t>数据分析与机器学习</a:t>
            </a:r>
          </a:p>
        </p:txBody>
      </p:sp>
      <p:sp>
        <p:nvSpPr>
          <p:cNvPr id="3" name="副标题 2"/>
          <p:cNvSpPr>
            <a:spLocks noGrp="1"/>
          </p:cNvSpPr>
          <p:nvPr>
            <p:ph type="subTitle" idx="1"/>
          </p:nvPr>
        </p:nvSpPr>
        <p:spPr/>
        <p:txBody>
          <a:bodyPr/>
          <a:lstStyle/>
          <a:p>
            <a:r>
              <a:rPr lang="zh-CN" altLang="en-US" dirty="0"/>
              <a:t>李大威</a:t>
            </a:r>
          </a:p>
        </p:txBody>
      </p:sp>
    </p:spTree>
    <p:extLst>
      <p:ext uri="{BB962C8B-B14F-4D97-AF65-F5344CB8AC3E}">
        <p14:creationId xmlns:p14="http://schemas.microsoft.com/office/powerpoint/2010/main" val="18896645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332656"/>
            <a:ext cx="8229600" cy="990600"/>
          </a:xfrm>
        </p:spPr>
        <p:txBody>
          <a:bodyPr/>
          <a:lstStyle/>
          <a:p>
            <a:r>
              <a:rPr lang="zh-CN" altLang="en-US" dirty="0"/>
              <a:t>数据</a:t>
            </a:r>
          </a:p>
        </p:txBody>
      </p:sp>
      <p:sp>
        <p:nvSpPr>
          <p:cNvPr id="3" name="内容占位符 2"/>
          <p:cNvSpPr>
            <a:spLocks noGrp="1"/>
          </p:cNvSpPr>
          <p:nvPr>
            <p:ph idx="1"/>
          </p:nvPr>
        </p:nvSpPr>
        <p:spPr>
          <a:xfrm>
            <a:off x="457200" y="1196752"/>
            <a:ext cx="8229600" cy="4876800"/>
          </a:xfrm>
        </p:spPr>
        <p:txBody>
          <a:bodyPr/>
          <a:lstStyle/>
          <a:p>
            <a:r>
              <a:rPr lang="zh-CN" altLang="en-US" dirty="0"/>
              <a:t>数据之大</a:t>
            </a:r>
            <a:endParaRPr lang="en-US" altLang="zh-CN" dirty="0"/>
          </a:p>
          <a:p>
            <a:pPr marL="0" indent="0">
              <a:buNone/>
            </a:pPr>
            <a:r>
              <a:rPr lang="en-US" altLang="zh-CN" dirty="0"/>
              <a:t>  bit   Byte   KB   MB   GB   TB   PB   EB   ZB   YB</a:t>
            </a:r>
          </a:p>
          <a:p>
            <a:pPr marL="0" indent="0">
              <a:buNone/>
            </a:pPr>
            <a:r>
              <a:rPr lang="en-US" altLang="zh-CN" dirty="0"/>
              <a:t>                ×1024</a:t>
            </a:r>
          </a:p>
          <a:p>
            <a:endParaRPr lang="en-US" altLang="zh-CN" dirty="0"/>
          </a:p>
          <a:p>
            <a:r>
              <a:rPr lang="zh-CN" altLang="en-US" dirty="0"/>
              <a:t>国际数据公司（</a:t>
            </a:r>
            <a:r>
              <a:rPr lang="en-US" altLang="zh-CN" dirty="0"/>
              <a:t>IDC</a:t>
            </a:r>
            <a:r>
              <a:rPr lang="zh-CN" altLang="en-US" dirty="0"/>
              <a:t>）的研究结果表明，</a:t>
            </a:r>
            <a:r>
              <a:rPr lang="en-US" altLang="zh-CN" dirty="0"/>
              <a:t>2008</a:t>
            </a:r>
            <a:r>
              <a:rPr lang="zh-CN" altLang="en-US" dirty="0"/>
              <a:t>年全球产生的数据量为</a:t>
            </a:r>
            <a:r>
              <a:rPr lang="en-US" altLang="zh-CN" dirty="0"/>
              <a:t>0.49ZB</a:t>
            </a:r>
            <a:r>
              <a:rPr lang="zh-CN" altLang="en-US" dirty="0"/>
              <a:t>，</a:t>
            </a:r>
            <a:r>
              <a:rPr lang="en-US" altLang="zh-CN" dirty="0"/>
              <a:t>2009</a:t>
            </a:r>
            <a:r>
              <a:rPr lang="zh-CN" altLang="en-US" dirty="0"/>
              <a:t>年的数据量为</a:t>
            </a:r>
            <a:r>
              <a:rPr lang="en-US" altLang="zh-CN" dirty="0"/>
              <a:t>0.8ZB</a:t>
            </a:r>
            <a:r>
              <a:rPr lang="zh-CN" altLang="en-US" dirty="0"/>
              <a:t>，</a:t>
            </a:r>
            <a:r>
              <a:rPr lang="en-US" altLang="zh-CN" dirty="0"/>
              <a:t>2010</a:t>
            </a:r>
            <a:r>
              <a:rPr lang="zh-CN" altLang="en-US" dirty="0"/>
              <a:t>年增长为</a:t>
            </a:r>
            <a:r>
              <a:rPr lang="en-US" altLang="zh-CN" dirty="0"/>
              <a:t>1.2ZB</a:t>
            </a:r>
            <a:r>
              <a:rPr lang="zh-CN" altLang="en-US" dirty="0"/>
              <a:t>，</a:t>
            </a:r>
            <a:r>
              <a:rPr lang="en-US" altLang="zh-CN" dirty="0"/>
              <a:t>2011</a:t>
            </a:r>
            <a:r>
              <a:rPr lang="zh-CN" altLang="en-US" dirty="0"/>
              <a:t>年的数量更是高达</a:t>
            </a:r>
            <a:r>
              <a:rPr lang="en-US" altLang="zh-CN" dirty="0"/>
              <a:t>1.82ZB</a:t>
            </a:r>
            <a:r>
              <a:rPr lang="zh-CN" altLang="en-US" dirty="0"/>
              <a:t>，</a:t>
            </a:r>
            <a:r>
              <a:rPr lang="en-US" altLang="zh-CN" dirty="0"/>
              <a:t>2016</a:t>
            </a:r>
            <a:r>
              <a:rPr lang="zh-CN" altLang="en-US" dirty="0"/>
              <a:t>年已经达到</a:t>
            </a:r>
            <a:r>
              <a:rPr lang="en-US" altLang="zh-CN" dirty="0"/>
              <a:t>26ZB</a:t>
            </a:r>
            <a:r>
              <a:rPr lang="zh-CN" altLang="en-US" dirty="0"/>
              <a:t>。</a:t>
            </a:r>
          </a:p>
        </p:txBody>
      </p:sp>
      <p:pic>
        <p:nvPicPr>
          <p:cNvPr id="6" name="Picture 3" descr="E:\- Work （2016.5.9）\素材\1416344239-2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71795" y="4739223"/>
            <a:ext cx="1719061" cy="171906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E:\- Work （2016.5.9）\素材\2008022321493299.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91680" y="4590259"/>
            <a:ext cx="1935085" cy="1935085"/>
          </a:xfrm>
          <a:prstGeom prst="rect">
            <a:avLst/>
          </a:prstGeom>
          <a:noFill/>
          <a:extLst>
            <a:ext uri="{909E8E84-426E-40DD-AFC4-6F175D3DCCD1}">
              <a14:hiddenFill xmlns:a14="http://schemas.microsoft.com/office/drawing/2010/main">
                <a:solidFill>
                  <a:srgbClr val="FFFFFF"/>
                </a:solidFill>
              </a14:hiddenFill>
            </a:ext>
          </a:extLst>
        </p:spPr>
      </p:pic>
      <p:cxnSp>
        <p:nvCxnSpPr>
          <p:cNvPr id="5" name="直接箭头连接符 4"/>
          <p:cNvCxnSpPr/>
          <p:nvPr/>
        </p:nvCxnSpPr>
        <p:spPr>
          <a:xfrm>
            <a:off x="755576" y="2089448"/>
            <a:ext cx="6048672" cy="0"/>
          </a:xfrm>
          <a:prstGeom prst="straightConnector1">
            <a:avLst/>
          </a:prstGeom>
          <a:ln w="28575">
            <a:solidFill>
              <a:srgbClr val="00B0F0"/>
            </a:solidFill>
            <a:headEnd type="none" w="med" len="sm"/>
            <a:tailEnd type="triangle" w="lg" len="lg"/>
          </a:ln>
        </p:spPr>
        <p:style>
          <a:lnRef idx="1">
            <a:schemeClr val="dk1"/>
          </a:lnRef>
          <a:fillRef idx="0">
            <a:schemeClr val="dk1"/>
          </a:fillRef>
          <a:effectRef idx="0">
            <a:schemeClr val="dk1"/>
          </a:effectRef>
          <a:fontRef idx="minor">
            <a:schemeClr val="tx1"/>
          </a:fontRef>
        </p:style>
      </p:cxnSp>
      <p:pic>
        <p:nvPicPr>
          <p:cNvPr id="4" name="图片 3">
            <a:extLst>
              <a:ext uri="{FF2B5EF4-FFF2-40B4-BE49-F238E27FC236}">
                <a16:creationId xmlns:a16="http://schemas.microsoft.com/office/drawing/2014/main" id="{FC902F68-D96F-4B27-9592-FAF5163FC3D6}"/>
              </a:ext>
            </a:extLst>
          </p:cNvPr>
          <p:cNvPicPr>
            <a:picLocks noChangeAspect="1"/>
          </p:cNvPicPr>
          <p:nvPr/>
        </p:nvPicPr>
        <p:blipFill>
          <a:blip r:embed="rId4"/>
          <a:stretch>
            <a:fillRect/>
          </a:stretch>
        </p:blipFill>
        <p:spPr>
          <a:xfrm>
            <a:off x="6372200" y="4091882"/>
            <a:ext cx="1719062" cy="274786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192608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 calcmode="lin" valueType="num">
                                      <p:cBhvr additive="base">
                                        <p:cTn id="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 calcmode="lin" valueType="num">
                                      <p:cBhvr additive="base">
                                        <p:cTn id="13"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数据</a:t>
            </a:r>
          </a:p>
        </p:txBody>
      </p:sp>
      <p:sp>
        <p:nvSpPr>
          <p:cNvPr id="3" name="内容占位符 2"/>
          <p:cNvSpPr>
            <a:spLocks noGrp="1"/>
          </p:cNvSpPr>
          <p:nvPr>
            <p:ph idx="1"/>
          </p:nvPr>
        </p:nvSpPr>
        <p:spPr/>
        <p:txBody>
          <a:bodyPr/>
          <a:lstStyle/>
          <a:p>
            <a:r>
              <a:rPr lang="zh-CN" altLang="en-US" dirty="0"/>
              <a:t>数据之美</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39751" y="116632"/>
            <a:ext cx="6774633" cy="66836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3528" y="4149080"/>
            <a:ext cx="1800201" cy="24238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87824" y="0"/>
            <a:ext cx="5184576" cy="3493953"/>
          </a:xfrm>
          <a:prstGeom prst="rect">
            <a:avLst/>
          </a:prstGeom>
        </p:spPr>
      </p:pic>
      <p:pic>
        <p:nvPicPr>
          <p:cNvPr id="7" name="图片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82639" y="3355197"/>
            <a:ext cx="5168602" cy="3483188"/>
          </a:xfrm>
          <a:prstGeom prst="rect">
            <a:avLst/>
          </a:prstGeom>
        </p:spPr>
      </p:pic>
    </p:spTree>
    <p:extLst>
      <p:ext uri="{BB962C8B-B14F-4D97-AF65-F5344CB8AC3E}">
        <p14:creationId xmlns:p14="http://schemas.microsoft.com/office/powerpoint/2010/main" val="448993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数据</a:t>
            </a:r>
          </a:p>
        </p:txBody>
      </p:sp>
      <p:sp>
        <p:nvSpPr>
          <p:cNvPr id="3" name="内容占位符 2"/>
          <p:cNvSpPr>
            <a:spLocks noGrp="1"/>
          </p:cNvSpPr>
          <p:nvPr>
            <p:ph idx="1"/>
          </p:nvPr>
        </p:nvSpPr>
        <p:spPr>
          <a:xfrm>
            <a:off x="323528" y="1556792"/>
            <a:ext cx="8229600" cy="4876800"/>
          </a:xfrm>
        </p:spPr>
        <p:txBody>
          <a:bodyPr/>
          <a:lstStyle/>
          <a:p>
            <a:r>
              <a:rPr lang="zh-CN" altLang="en-US" dirty="0"/>
              <a:t>数据之美</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6628" y="548680"/>
            <a:ext cx="7200800" cy="61275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3707904" y="1196752"/>
            <a:ext cx="1080120" cy="338554"/>
          </a:xfrm>
          <a:prstGeom prst="rect">
            <a:avLst/>
          </a:prstGeom>
          <a:noFill/>
        </p:spPr>
        <p:txBody>
          <a:bodyPr wrap="square" rtlCol="0">
            <a:spAutoFit/>
          </a:bodyPr>
          <a:lstStyle/>
          <a:p>
            <a:r>
              <a:rPr lang="zh-CN" altLang="en-US" sz="1600" dirty="0">
                <a:solidFill>
                  <a:srgbClr val="C00000"/>
                </a:solidFill>
              </a:rPr>
              <a:t>言过其实</a:t>
            </a:r>
          </a:p>
        </p:txBody>
      </p:sp>
      <p:sp>
        <p:nvSpPr>
          <p:cNvPr id="6" name="TextBox 5"/>
          <p:cNvSpPr txBox="1"/>
          <p:nvPr/>
        </p:nvSpPr>
        <p:spPr>
          <a:xfrm>
            <a:off x="3059832" y="3612445"/>
            <a:ext cx="1080120" cy="338554"/>
          </a:xfrm>
          <a:prstGeom prst="rect">
            <a:avLst/>
          </a:prstGeom>
          <a:noFill/>
        </p:spPr>
        <p:txBody>
          <a:bodyPr wrap="square" rtlCol="0">
            <a:spAutoFit/>
          </a:bodyPr>
          <a:lstStyle/>
          <a:p>
            <a:r>
              <a:rPr lang="zh-CN" altLang="en-US" sz="1600" dirty="0">
                <a:solidFill>
                  <a:srgbClr val="C00000"/>
                </a:solidFill>
              </a:rPr>
              <a:t>确实不好</a:t>
            </a:r>
          </a:p>
        </p:txBody>
      </p:sp>
      <p:sp>
        <p:nvSpPr>
          <p:cNvPr id="7" name="TextBox 6"/>
          <p:cNvSpPr txBox="1"/>
          <p:nvPr/>
        </p:nvSpPr>
        <p:spPr>
          <a:xfrm>
            <a:off x="7020272" y="3212976"/>
            <a:ext cx="1440160" cy="338554"/>
          </a:xfrm>
          <a:prstGeom prst="rect">
            <a:avLst/>
          </a:prstGeom>
          <a:noFill/>
        </p:spPr>
        <p:txBody>
          <a:bodyPr wrap="square" rtlCol="0">
            <a:spAutoFit/>
          </a:bodyPr>
          <a:lstStyle/>
          <a:p>
            <a:r>
              <a:rPr lang="zh-CN" altLang="en-US" sz="1600" dirty="0">
                <a:solidFill>
                  <a:srgbClr val="C00000"/>
                </a:solidFill>
              </a:rPr>
              <a:t>被忽视的珍宝</a:t>
            </a:r>
          </a:p>
        </p:txBody>
      </p:sp>
      <p:sp>
        <p:nvSpPr>
          <p:cNvPr id="8" name="TextBox 7"/>
          <p:cNvSpPr txBox="1"/>
          <p:nvPr/>
        </p:nvSpPr>
        <p:spPr>
          <a:xfrm>
            <a:off x="7740352" y="1628800"/>
            <a:ext cx="1080120" cy="338554"/>
          </a:xfrm>
          <a:prstGeom prst="rect">
            <a:avLst/>
          </a:prstGeom>
          <a:noFill/>
        </p:spPr>
        <p:txBody>
          <a:bodyPr wrap="square" rtlCol="0">
            <a:spAutoFit/>
          </a:bodyPr>
          <a:lstStyle/>
          <a:p>
            <a:r>
              <a:rPr lang="zh-CN" altLang="en-US" sz="1600" dirty="0">
                <a:solidFill>
                  <a:srgbClr val="C00000"/>
                </a:solidFill>
              </a:rPr>
              <a:t>名副其实</a:t>
            </a:r>
          </a:p>
        </p:txBody>
      </p:sp>
      <p:sp>
        <p:nvSpPr>
          <p:cNvPr id="9" name="TextBox 8"/>
          <p:cNvSpPr txBox="1"/>
          <p:nvPr/>
        </p:nvSpPr>
        <p:spPr>
          <a:xfrm>
            <a:off x="3860304" y="4653136"/>
            <a:ext cx="4240088" cy="338554"/>
          </a:xfrm>
          <a:prstGeom prst="rect">
            <a:avLst/>
          </a:prstGeom>
          <a:noFill/>
        </p:spPr>
        <p:txBody>
          <a:bodyPr wrap="square" rtlCol="0">
            <a:spAutoFit/>
          </a:bodyPr>
          <a:lstStyle/>
          <a:p>
            <a:r>
              <a:rPr lang="zh-CN" altLang="en-US" sz="1600" dirty="0"/>
              <a:t>横轴：调研评价</a:t>
            </a:r>
          </a:p>
        </p:txBody>
      </p:sp>
      <p:sp>
        <p:nvSpPr>
          <p:cNvPr id="5" name="TextBox 4"/>
          <p:cNvSpPr txBox="1"/>
          <p:nvPr/>
        </p:nvSpPr>
        <p:spPr>
          <a:xfrm>
            <a:off x="2094111" y="2165435"/>
            <a:ext cx="461665" cy="1767621"/>
          </a:xfrm>
          <a:prstGeom prst="rect">
            <a:avLst/>
          </a:prstGeom>
          <a:noFill/>
        </p:spPr>
        <p:txBody>
          <a:bodyPr vert="eaVert" wrap="square" rtlCol="0">
            <a:spAutoFit/>
          </a:bodyPr>
          <a:lstStyle/>
          <a:p>
            <a:r>
              <a:rPr lang="zh-CN" altLang="en-US" dirty="0"/>
              <a:t>纵轴：公众评价</a:t>
            </a:r>
          </a:p>
        </p:txBody>
      </p:sp>
      <p:sp>
        <p:nvSpPr>
          <p:cNvPr id="11" name="TextBox 10"/>
          <p:cNvSpPr txBox="1"/>
          <p:nvPr/>
        </p:nvSpPr>
        <p:spPr>
          <a:xfrm>
            <a:off x="4315780" y="601524"/>
            <a:ext cx="1624372" cy="523220"/>
          </a:xfrm>
          <a:prstGeom prst="rect">
            <a:avLst/>
          </a:prstGeom>
          <a:noFill/>
        </p:spPr>
        <p:txBody>
          <a:bodyPr wrap="square" rtlCol="0">
            <a:spAutoFit/>
          </a:bodyPr>
          <a:lstStyle/>
          <a:p>
            <a:r>
              <a:rPr lang="zh-CN" altLang="en-US" sz="1400" dirty="0"/>
              <a:t>左站姿：笨</a:t>
            </a:r>
            <a:endParaRPr lang="en-US" altLang="zh-CN" sz="1400" dirty="0"/>
          </a:p>
          <a:p>
            <a:r>
              <a:rPr lang="zh-CN" altLang="en-US" sz="1400" dirty="0"/>
              <a:t>右站姿：聪明</a:t>
            </a:r>
          </a:p>
        </p:txBody>
      </p:sp>
      <p:sp>
        <p:nvSpPr>
          <p:cNvPr id="10" name="椭圆 9"/>
          <p:cNvSpPr/>
          <p:nvPr/>
        </p:nvSpPr>
        <p:spPr>
          <a:xfrm>
            <a:off x="6732240" y="1268760"/>
            <a:ext cx="360040" cy="36004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4499992" y="2204864"/>
            <a:ext cx="432048" cy="43204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3865162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数据</a:t>
            </a:r>
          </a:p>
        </p:txBody>
      </p:sp>
      <p:sp>
        <p:nvSpPr>
          <p:cNvPr id="3" name="内容占位符 2"/>
          <p:cNvSpPr>
            <a:spLocks noGrp="1"/>
          </p:cNvSpPr>
          <p:nvPr>
            <p:ph idx="1"/>
          </p:nvPr>
        </p:nvSpPr>
        <p:spPr/>
        <p:txBody>
          <a:bodyPr/>
          <a:lstStyle/>
          <a:p>
            <a:r>
              <a:rPr lang="zh-CN" altLang="en-US" dirty="0"/>
              <a:t>数据之美</a:t>
            </a:r>
          </a:p>
        </p:txBody>
      </p:sp>
      <p:pic>
        <p:nvPicPr>
          <p:cNvPr id="1026" name="Picture 2" descr="C:\Users\小PC\Desktop\2017.2全美TOP100-websites-rule-internet-2-preview-siz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9712" y="404664"/>
            <a:ext cx="7157751" cy="645333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143848" y="2636912"/>
            <a:ext cx="1832201" cy="1754326"/>
          </a:xfrm>
          <a:prstGeom prst="rect">
            <a:avLst/>
          </a:prstGeom>
          <a:noFill/>
        </p:spPr>
        <p:txBody>
          <a:bodyPr wrap="square" rtlCol="0">
            <a:spAutoFit/>
          </a:bodyPr>
          <a:lstStyle/>
          <a:p>
            <a:r>
              <a:rPr lang="zh-CN" altLang="en-US" dirty="0"/>
              <a:t> </a:t>
            </a:r>
            <a:r>
              <a:rPr lang="en-US" altLang="zh-CN" dirty="0"/>
              <a:t>2017</a:t>
            </a:r>
            <a:r>
              <a:rPr lang="zh-CN" altLang="en-US" dirty="0"/>
              <a:t>年</a:t>
            </a:r>
            <a:r>
              <a:rPr lang="en-US" altLang="zh-CN" dirty="0"/>
              <a:t>2</a:t>
            </a:r>
            <a:r>
              <a:rPr lang="zh-CN" altLang="en-US" dirty="0"/>
              <a:t>月全美</a:t>
            </a:r>
            <a:r>
              <a:rPr lang="en-US" altLang="zh-CN" dirty="0"/>
              <a:t>TOP 100</a:t>
            </a:r>
            <a:r>
              <a:rPr lang="zh-CN" altLang="en-US" dirty="0"/>
              <a:t>网站流量排行。通过分析公司</a:t>
            </a:r>
            <a:r>
              <a:rPr lang="en-US" altLang="zh-CN" dirty="0" err="1"/>
              <a:t>Alexa</a:t>
            </a:r>
            <a:r>
              <a:rPr lang="zh-CN" altLang="en-US" dirty="0"/>
              <a:t>的数据得到的可视化图。</a:t>
            </a:r>
          </a:p>
        </p:txBody>
      </p:sp>
      <p:sp>
        <p:nvSpPr>
          <p:cNvPr id="4" name="矩形 3"/>
          <p:cNvSpPr/>
          <p:nvPr/>
        </p:nvSpPr>
        <p:spPr>
          <a:xfrm>
            <a:off x="1976049" y="6484411"/>
            <a:ext cx="7128792" cy="369332"/>
          </a:xfrm>
          <a:prstGeom prst="rect">
            <a:avLst/>
          </a:prstGeom>
        </p:spPr>
        <p:txBody>
          <a:bodyPr wrap="square">
            <a:spAutoFit/>
          </a:bodyPr>
          <a:lstStyle/>
          <a:p>
            <a:r>
              <a:rPr lang="zh-CN" altLang="en-US" dirty="0">
                <a:hlinkClick r:id="rId3"/>
              </a:rPr>
              <a:t>来源：</a:t>
            </a:r>
            <a:r>
              <a:rPr lang="en-US" altLang="zh-CN" dirty="0">
                <a:hlinkClick r:id="rId3"/>
              </a:rPr>
              <a:t>https://www.vodien.com/da-100-websites-rule-internet.php</a:t>
            </a:r>
            <a:endParaRPr lang="zh-CN" altLang="en-US" dirty="0"/>
          </a:p>
        </p:txBody>
      </p:sp>
      <p:sp>
        <p:nvSpPr>
          <p:cNvPr id="7" name="TextBox 5"/>
          <p:cNvSpPr txBox="1"/>
          <p:nvPr/>
        </p:nvSpPr>
        <p:spPr>
          <a:xfrm>
            <a:off x="143847" y="5282505"/>
            <a:ext cx="1832201" cy="923330"/>
          </a:xfrm>
          <a:prstGeom prst="rect">
            <a:avLst/>
          </a:prstGeom>
          <a:noFill/>
        </p:spPr>
        <p:txBody>
          <a:bodyPr wrap="square" rtlCol="0">
            <a:spAutoFit/>
          </a:bodyPr>
          <a:lstStyle/>
          <a:p>
            <a:r>
              <a:rPr lang="zh-CN" altLang="en-US" dirty="0"/>
              <a:t> 现在全美流量最大的网站是哪个呢？</a:t>
            </a:r>
          </a:p>
        </p:txBody>
      </p:sp>
    </p:spTree>
    <p:extLst>
      <p:ext uri="{BB962C8B-B14F-4D97-AF65-F5344CB8AC3E}">
        <p14:creationId xmlns:p14="http://schemas.microsoft.com/office/powerpoint/2010/main" val="11109516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数据</a:t>
            </a:r>
          </a:p>
        </p:txBody>
      </p:sp>
      <p:sp>
        <p:nvSpPr>
          <p:cNvPr id="3" name="内容占位符 2"/>
          <p:cNvSpPr>
            <a:spLocks noGrp="1"/>
          </p:cNvSpPr>
          <p:nvPr>
            <p:ph idx="1"/>
          </p:nvPr>
        </p:nvSpPr>
        <p:spPr/>
        <p:txBody>
          <a:bodyPr/>
          <a:lstStyle/>
          <a:p>
            <a:r>
              <a:rPr lang="zh-CN" altLang="en-US" dirty="0"/>
              <a:t>数据之美</a:t>
            </a:r>
          </a:p>
        </p:txBody>
      </p:sp>
      <p:sp>
        <p:nvSpPr>
          <p:cNvPr id="6" name="TextBox 5"/>
          <p:cNvSpPr txBox="1"/>
          <p:nvPr/>
        </p:nvSpPr>
        <p:spPr>
          <a:xfrm>
            <a:off x="143848" y="2856140"/>
            <a:ext cx="1832201" cy="1477328"/>
          </a:xfrm>
          <a:prstGeom prst="rect">
            <a:avLst/>
          </a:prstGeom>
          <a:noFill/>
        </p:spPr>
        <p:txBody>
          <a:bodyPr wrap="square" rtlCol="0">
            <a:spAutoFit/>
          </a:bodyPr>
          <a:lstStyle/>
          <a:p>
            <a:r>
              <a:rPr lang="zh-CN" altLang="en-US" dirty="0"/>
              <a:t>美国政府公开的关于社会生活方方面面的数据，包括大量数据库和可视化页面。</a:t>
            </a:r>
          </a:p>
        </p:txBody>
      </p:sp>
      <p:sp>
        <p:nvSpPr>
          <p:cNvPr id="4" name="矩形 3"/>
          <p:cNvSpPr/>
          <p:nvPr/>
        </p:nvSpPr>
        <p:spPr>
          <a:xfrm>
            <a:off x="2627784" y="6119102"/>
            <a:ext cx="3254870" cy="369332"/>
          </a:xfrm>
          <a:prstGeom prst="rect">
            <a:avLst/>
          </a:prstGeom>
        </p:spPr>
        <p:txBody>
          <a:bodyPr wrap="square">
            <a:spAutoFit/>
          </a:bodyPr>
          <a:lstStyle/>
          <a:p>
            <a:r>
              <a:rPr lang="zh-CN" altLang="en-US" dirty="0"/>
              <a:t>来源：</a:t>
            </a:r>
            <a:r>
              <a:rPr lang="en-US" altLang="zh-CN" dirty="0"/>
              <a:t>http://www.data.gov</a:t>
            </a:r>
            <a:endParaRPr lang="zh-CN"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60796" y="374326"/>
            <a:ext cx="6631684" cy="58368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60796" y="382463"/>
            <a:ext cx="6813186" cy="6431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45839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051"/>
                                        </p:tgtEl>
                                        <p:attrNameLst>
                                          <p:attrName>style.visibility</p:attrName>
                                        </p:attrNameLst>
                                      </p:cBhvr>
                                      <p:to>
                                        <p:strVal val="visible"/>
                                      </p:to>
                                    </p:set>
                                    <p:anim calcmode="lin" valueType="num">
                                      <p:cBhvr additive="base">
                                        <p:cTn id="7" dur="500" fill="hold"/>
                                        <p:tgtEl>
                                          <p:spTgt spid="2051"/>
                                        </p:tgtEl>
                                        <p:attrNameLst>
                                          <p:attrName>ppt_x</p:attrName>
                                        </p:attrNameLst>
                                      </p:cBhvr>
                                      <p:tavLst>
                                        <p:tav tm="0">
                                          <p:val>
                                            <p:strVal val="#ppt_x"/>
                                          </p:val>
                                        </p:tav>
                                        <p:tav tm="100000">
                                          <p:val>
                                            <p:strVal val="#ppt_x"/>
                                          </p:val>
                                        </p:tav>
                                      </p:tavLst>
                                    </p:anim>
                                    <p:anim calcmode="lin" valueType="num">
                                      <p:cBhvr additive="base">
                                        <p:cTn id="8" dur="500" fill="hold"/>
                                        <p:tgtEl>
                                          <p:spTgt spid="205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51520" y="188640"/>
            <a:ext cx="8229600" cy="990600"/>
          </a:xfrm>
        </p:spPr>
        <p:txBody>
          <a:bodyPr/>
          <a:lstStyle/>
          <a:p>
            <a:r>
              <a:rPr lang="zh-CN" altLang="en-US" dirty="0"/>
              <a:t>数据</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584" y="1052735"/>
            <a:ext cx="7893846" cy="57939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内容占位符 2"/>
          <p:cNvSpPr>
            <a:spLocks noGrp="1"/>
          </p:cNvSpPr>
          <p:nvPr>
            <p:ph idx="1"/>
          </p:nvPr>
        </p:nvSpPr>
        <p:spPr>
          <a:xfrm>
            <a:off x="253481" y="961212"/>
            <a:ext cx="8229600" cy="4876800"/>
          </a:xfrm>
        </p:spPr>
        <p:txBody>
          <a:bodyPr/>
          <a:lstStyle/>
          <a:p>
            <a:r>
              <a:rPr lang="zh-CN" altLang="en-US" dirty="0"/>
              <a:t>数据之美</a:t>
            </a:r>
          </a:p>
        </p:txBody>
      </p:sp>
    </p:spTree>
    <p:extLst>
      <p:ext uri="{BB962C8B-B14F-4D97-AF65-F5344CB8AC3E}">
        <p14:creationId xmlns:p14="http://schemas.microsoft.com/office/powerpoint/2010/main" val="8243496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数据</a:t>
            </a:r>
          </a:p>
        </p:txBody>
      </p:sp>
      <p:sp>
        <p:nvSpPr>
          <p:cNvPr id="3" name="内容占位符 2"/>
          <p:cNvSpPr>
            <a:spLocks noGrp="1"/>
          </p:cNvSpPr>
          <p:nvPr>
            <p:ph idx="1"/>
          </p:nvPr>
        </p:nvSpPr>
        <p:spPr/>
        <p:txBody>
          <a:bodyPr/>
          <a:lstStyle/>
          <a:p>
            <a:r>
              <a:rPr lang="zh-CN" altLang="en-US" dirty="0"/>
              <a:t>数据之能</a:t>
            </a:r>
            <a:endParaRPr lang="en-US" altLang="zh-CN" dirty="0"/>
          </a:p>
          <a:p>
            <a:r>
              <a:rPr lang="en-US" altLang="zh-CN" dirty="0"/>
              <a:t>Example 1. Estimate Stock Price.</a:t>
            </a:r>
            <a:endParaRPr lang="zh-CN" altLang="en-US" dirty="0"/>
          </a:p>
          <a:p>
            <a:pPr marL="0" indent="0">
              <a:buNone/>
            </a:pPr>
            <a:endParaRPr lang="zh-CN" alt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44008" y="2999971"/>
            <a:ext cx="4152900" cy="2152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1367644" y="2636912"/>
            <a:ext cx="2664296" cy="369332"/>
          </a:xfrm>
          <a:prstGeom prst="rect">
            <a:avLst/>
          </a:prstGeom>
          <a:noFill/>
        </p:spPr>
        <p:txBody>
          <a:bodyPr wrap="square" rtlCol="0">
            <a:spAutoFit/>
          </a:bodyPr>
          <a:lstStyle/>
          <a:p>
            <a:r>
              <a:rPr lang="zh-CN" altLang="en-US" dirty="0"/>
              <a:t>基本面，历史交易数据</a:t>
            </a:r>
          </a:p>
        </p:txBody>
      </p:sp>
      <p:sp>
        <p:nvSpPr>
          <p:cNvPr id="7" name="TextBox 6"/>
          <p:cNvSpPr txBox="1"/>
          <p:nvPr/>
        </p:nvSpPr>
        <p:spPr>
          <a:xfrm>
            <a:off x="963315" y="3315206"/>
            <a:ext cx="2409244" cy="369332"/>
          </a:xfrm>
          <a:prstGeom prst="rect">
            <a:avLst/>
          </a:prstGeom>
          <a:noFill/>
        </p:spPr>
        <p:txBody>
          <a:bodyPr wrap="square" rtlCol="0">
            <a:spAutoFit/>
          </a:bodyPr>
          <a:lstStyle/>
          <a:p>
            <a:r>
              <a:rPr lang="zh-CN" altLang="en-US" dirty="0"/>
              <a:t>经营数据、财务数据</a:t>
            </a:r>
          </a:p>
        </p:txBody>
      </p:sp>
      <p:sp>
        <p:nvSpPr>
          <p:cNvPr id="8" name="TextBox 7"/>
          <p:cNvSpPr txBox="1"/>
          <p:nvPr/>
        </p:nvSpPr>
        <p:spPr>
          <a:xfrm>
            <a:off x="940462" y="3947819"/>
            <a:ext cx="2830930" cy="369332"/>
          </a:xfrm>
          <a:prstGeom prst="rect">
            <a:avLst/>
          </a:prstGeom>
          <a:noFill/>
        </p:spPr>
        <p:txBody>
          <a:bodyPr wrap="square" rtlCol="0">
            <a:spAutoFit/>
          </a:bodyPr>
          <a:lstStyle/>
          <a:p>
            <a:r>
              <a:rPr lang="zh-CN" altLang="en-US" dirty="0"/>
              <a:t>企业的股权变化数据</a:t>
            </a:r>
          </a:p>
        </p:txBody>
      </p:sp>
      <p:sp>
        <p:nvSpPr>
          <p:cNvPr id="9" name="TextBox 8"/>
          <p:cNvSpPr txBox="1"/>
          <p:nvPr/>
        </p:nvSpPr>
        <p:spPr>
          <a:xfrm>
            <a:off x="963315" y="4598623"/>
            <a:ext cx="2830930" cy="369332"/>
          </a:xfrm>
          <a:prstGeom prst="rect">
            <a:avLst/>
          </a:prstGeom>
          <a:noFill/>
        </p:spPr>
        <p:txBody>
          <a:bodyPr wrap="square" rtlCol="0">
            <a:spAutoFit/>
          </a:bodyPr>
          <a:lstStyle/>
          <a:p>
            <a:r>
              <a:rPr lang="zh-CN" altLang="en-US" dirty="0"/>
              <a:t>政策影响、突发事件</a:t>
            </a:r>
          </a:p>
        </p:txBody>
      </p:sp>
      <p:sp>
        <p:nvSpPr>
          <p:cNvPr id="10" name="TextBox 9"/>
          <p:cNvSpPr txBox="1"/>
          <p:nvPr/>
        </p:nvSpPr>
        <p:spPr>
          <a:xfrm>
            <a:off x="1367644" y="5152621"/>
            <a:ext cx="2830930" cy="369332"/>
          </a:xfrm>
          <a:prstGeom prst="rect">
            <a:avLst/>
          </a:prstGeom>
          <a:noFill/>
        </p:spPr>
        <p:txBody>
          <a:bodyPr wrap="square" rtlCol="0">
            <a:spAutoFit/>
          </a:bodyPr>
          <a:lstStyle/>
          <a:p>
            <a:r>
              <a:rPr lang="zh-CN" altLang="en-US" dirty="0"/>
              <a:t>行业前景、行业动态数据</a:t>
            </a:r>
          </a:p>
        </p:txBody>
      </p:sp>
      <p:cxnSp>
        <p:nvCxnSpPr>
          <p:cNvPr id="6" name="直接箭头连接符 5"/>
          <p:cNvCxnSpPr/>
          <p:nvPr/>
        </p:nvCxnSpPr>
        <p:spPr>
          <a:xfrm>
            <a:off x="3794245" y="2999971"/>
            <a:ext cx="705747" cy="315235"/>
          </a:xfrm>
          <a:prstGeom prst="straightConnector1">
            <a:avLst/>
          </a:prstGeom>
          <a:ln>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a:stCxn id="7" idx="3"/>
          </p:cNvCxnSpPr>
          <p:nvPr/>
        </p:nvCxnSpPr>
        <p:spPr>
          <a:xfrm>
            <a:off x="3372559" y="3499872"/>
            <a:ext cx="1127433" cy="211714"/>
          </a:xfrm>
          <a:prstGeom prst="straightConnector1">
            <a:avLst/>
          </a:prstGeom>
          <a:ln>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p:nvPr/>
        </p:nvCxnSpPr>
        <p:spPr>
          <a:xfrm>
            <a:off x="3372559" y="4132485"/>
            <a:ext cx="1127433" cy="0"/>
          </a:xfrm>
          <a:prstGeom prst="straightConnector1">
            <a:avLst/>
          </a:prstGeom>
          <a:ln>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p:nvPr/>
        </p:nvCxnSpPr>
        <p:spPr>
          <a:xfrm flipV="1">
            <a:off x="3372559" y="4499774"/>
            <a:ext cx="1055425" cy="283515"/>
          </a:xfrm>
          <a:prstGeom prst="straightConnector1">
            <a:avLst/>
          </a:prstGeom>
          <a:ln>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p:nvPr/>
        </p:nvCxnSpPr>
        <p:spPr>
          <a:xfrm flipV="1">
            <a:off x="3936275" y="4902398"/>
            <a:ext cx="491709" cy="250223"/>
          </a:xfrm>
          <a:prstGeom prst="straightConnector1">
            <a:avLst/>
          </a:prstGeom>
          <a:ln>
            <a:solidFill>
              <a:srgbClr val="0070C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539497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数据</a:t>
            </a:r>
          </a:p>
        </p:txBody>
      </p:sp>
      <p:sp>
        <p:nvSpPr>
          <p:cNvPr id="3" name="内容占位符 2"/>
          <p:cNvSpPr>
            <a:spLocks noGrp="1"/>
          </p:cNvSpPr>
          <p:nvPr>
            <p:ph idx="1"/>
          </p:nvPr>
        </p:nvSpPr>
        <p:spPr/>
        <p:txBody>
          <a:bodyPr/>
          <a:lstStyle/>
          <a:p>
            <a:r>
              <a:rPr lang="zh-CN" altLang="en-US" dirty="0"/>
              <a:t>数据之能</a:t>
            </a:r>
            <a:endParaRPr lang="en-US" altLang="zh-CN" dirty="0"/>
          </a:p>
          <a:p>
            <a:r>
              <a:rPr lang="en-US" altLang="zh-CN" dirty="0"/>
              <a:t>Example 2. German Tank Problem.</a:t>
            </a:r>
            <a:endParaRPr lang="zh-CN" altLang="en-US" dirty="0"/>
          </a:p>
        </p:txBody>
      </p:sp>
      <p:sp>
        <p:nvSpPr>
          <p:cNvPr id="4" name="TextBox 3"/>
          <p:cNvSpPr txBox="1"/>
          <p:nvPr/>
        </p:nvSpPr>
        <p:spPr>
          <a:xfrm>
            <a:off x="179512" y="3140968"/>
            <a:ext cx="3585714" cy="2862322"/>
          </a:xfrm>
          <a:prstGeom prst="rect">
            <a:avLst/>
          </a:prstGeom>
          <a:noFill/>
        </p:spPr>
        <p:txBody>
          <a:bodyPr wrap="square" rtlCol="0">
            <a:spAutoFit/>
          </a:bodyPr>
          <a:lstStyle/>
          <a:p>
            <a:r>
              <a:rPr lang="zh-CN" altLang="en-US" dirty="0"/>
              <a:t>       由于在二战战场上德军重型坦克性能卓越、经常以少敌多，因此掌握德军坦克的规模和数量成为了一个关键的任务。盟军使用最小方差无偏点估计（</a:t>
            </a:r>
            <a:r>
              <a:rPr lang="en-US" altLang="zh-CN" dirty="0"/>
              <a:t>Minimum-variance unbiased estimator</a:t>
            </a:r>
            <a:r>
              <a:rPr lang="zh-CN" altLang="en-US" dirty="0"/>
              <a:t>）的统计方法分析战场上被击毁的德军坦克残骸上的零件编号数据，推测当月德军坦克的制造数量。</a:t>
            </a:r>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18001" y="4941168"/>
            <a:ext cx="3457575" cy="1219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8064" y="2420888"/>
            <a:ext cx="3096344" cy="15679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9" name="TextBox 18"/>
          <p:cNvSpPr txBox="1"/>
          <p:nvPr/>
        </p:nvSpPr>
        <p:spPr>
          <a:xfrm>
            <a:off x="4139952" y="6237312"/>
            <a:ext cx="5004048" cy="369332"/>
          </a:xfrm>
          <a:prstGeom prst="rect">
            <a:avLst/>
          </a:prstGeom>
          <a:noFill/>
        </p:spPr>
        <p:txBody>
          <a:bodyPr wrap="square" rtlCol="0">
            <a:spAutoFit/>
          </a:bodyPr>
          <a:lstStyle/>
          <a:p>
            <a:r>
              <a:rPr lang="zh-CN" altLang="en-US" sz="1400" dirty="0">
                <a:solidFill>
                  <a:srgbClr val="0070C0"/>
                </a:solidFill>
                <a:latin typeface="微软雅黑" panose="020B0503020204020204" pitchFamily="34" charset="-122"/>
                <a:ea typeface="微软雅黑" panose="020B0503020204020204" pitchFamily="34" charset="-122"/>
              </a:rPr>
              <a:t>纳粹德国虎式坦克</a:t>
            </a:r>
            <a:r>
              <a:rPr lang="en-US" altLang="zh-CN" sz="1400" dirty="0">
                <a:solidFill>
                  <a:srgbClr val="0070C0"/>
                </a:solidFill>
                <a:latin typeface="微软雅黑" panose="020B0503020204020204" pitchFamily="34" charset="-122"/>
                <a:ea typeface="微软雅黑" panose="020B0503020204020204" pitchFamily="34" charset="-122"/>
              </a:rPr>
              <a:t>(Mark VI)</a:t>
            </a:r>
            <a:r>
              <a:rPr lang="zh-CN" altLang="en-US" sz="1400" dirty="0">
                <a:solidFill>
                  <a:srgbClr val="0070C0"/>
                </a:solidFill>
                <a:latin typeface="微软雅黑" panose="020B0503020204020204" pitchFamily="34" charset="-122"/>
                <a:ea typeface="微软雅黑" panose="020B0503020204020204" pitchFamily="34" charset="-122"/>
              </a:rPr>
              <a:t>。</a:t>
            </a:r>
            <a:r>
              <a:rPr lang="en-US" altLang="zh-CN" sz="1400" dirty="0">
                <a:solidFill>
                  <a:srgbClr val="0070C0"/>
                </a:solidFill>
                <a:latin typeface="微软雅黑" panose="020B0503020204020204" pitchFamily="34" charset="-122"/>
                <a:ea typeface="微软雅黑" panose="020B0503020204020204" pitchFamily="34" charset="-122"/>
              </a:rPr>
              <a:t>102</a:t>
            </a:r>
            <a:r>
              <a:rPr lang="zh-CN" altLang="en-US" sz="1400" dirty="0">
                <a:solidFill>
                  <a:srgbClr val="0070C0"/>
                </a:solidFill>
                <a:latin typeface="微软雅黑" panose="020B0503020204020204" pitchFamily="34" charset="-122"/>
                <a:ea typeface="微软雅黑" panose="020B0503020204020204" pitchFamily="34" charset="-122"/>
              </a:rPr>
              <a:t>毫米装甲，</a:t>
            </a:r>
            <a:r>
              <a:rPr lang="en-US" altLang="zh-CN" sz="1400" dirty="0">
                <a:solidFill>
                  <a:srgbClr val="0070C0"/>
                </a:solidFill>
                <a:latin typeface="微软雅黑" panose="020B0503020204020204" pitchFamily="34" charset="-122"/>
                <a:ea typeface="微软雅黑" panose="020B0503020204020204" pitchFamily="34" charset="-122"/>
              </a:rPr>
              <a:t>88</a:t>
            </a:r>
            <a:r>
              <a:rPr lang="zh-CN" altLang="en-US" sz="1400" dirty="0">
                <a:solidFill>
                  <a:srgbClr val="0070C0"/>
                </a:solidFill>
                <a:latin typeface="微软雅黑" panose="020B0503020204020204" pitchFamily="34" charset="-122"/>
                <a:ea typeface="微软雅黑" panose="020B0503020204020204" pitchFamily="34" charset="-122"/>
              </a:rPr>
              <a:t>毫米主炮</a:t>
            </a:r>
            <a:r>
              <a:rPr lang="zh-CN" altLang="en-US" dirty="0"/>
              <a:t>。</a:t>
            </a:r>
          </a:p>
        </p:txBody>
      </p:sp>
      <p:sp>
        <p:nvSpPr>
          <p:cNvPr id="20" name="TextBox 19"/>
          <p:cNvSpPr txBox="1"/>
          <p:nvPr/>
        </p:nvSpPr>
        <p:spPr>
          <a:xfrm>
            <a:off x="4042914" y="3988858"/>
            <a:ext cx="4993582" cy="369332"/>
          </a:xfrm>
          <a:prstGeom prst="rect">
            <a:avLst/>
          </a:prstGeom>
          <a:noFill/>
        </p:spPr>
        <p:txBody>
          <a:bodyPr wrap="square" rtlCol="0">
            <a:spAutoFit/>
          </a:bodyPr>
          <a:lstStyle/>
          <a:p>
            <a:r>
              <a:rPr lang="zh-CN" altLang="en-US" sz="1400" dirty="0">
                <a:solidFill>
                  <a:srgbClr val="0070C0"/>
                </a:solidFill>
                <a:latin typeface="微软雅黑" panose="020B0503020204020204" pitchFamily="34" charset="-122"/>
                <a:ea typeface="微软雅黑" panose="020B0503020204020204" pitchFamily="34" charset="-122"/>
              </a:rPr>
              <a:t>纳粹德国豹式坦克</a:t>
            </a:r>
            <a:r>
              <a:rPr lang="en-US" altLang="zh-CN" sz="1400" dirty="0">
                <a:solidFill>
                  <a:srgbClr val="0070C0"/>
                </a:solidFill>
                <a:latin typeface="微软雅黑" panose="020B0503020204020204" pitchFamily="34" charset="-122"/>
                <a:ea typeface="微软雅黑" panose="020B0503020204020204" pitchFamily="34" charset="-122"/>
              </a:rPr>
              <a:t>(Mark V)</a:t>
            </a:r>
            <a:r>
              <a:rPr lang="zh-CN" altLang="en-US" sz="1400" dirty="0">
                <a:solidFill>
                  <a:srgbClr val="0070C0"/>
                </a:solidFill>
                <a:latin typeface="微软雅黑" panose="020B0503020204020204" pitchFamily="34" charset="-122"/>
                <a:ea typeface="微软雅黑" panose="020B0503020204020204" pitchFamily="34" charset="-122"/>
              </a:rPr>
              <a:t>。</a:t>
            </a:r>
            <a:r>
              <a:rPr lang="en-US" altLang="zh-CN" sz="1400" dirty="0">
                <a:solidFill>
                  <a:srgbClr val="0070C0"/>
                </a:solidFill>
                <a:latin typeface="微软雅黑" panose="020B0503020204020204" pitchFamily="34" charset="-122"/>
                <a:ea typeface="微软雅黑" panose="020B0503020204020204" pitchFamily="34" charset="-122"/>
              </a:rPr>
              <a:t>100</a:t>
            </a:r>
            <a:r>
              <a:rPr lang="zh-CN" altLang="en-US" sz="1400" dirty="0">
                <a:solidFill>
                  <a:srgbClr val="0070C0"/>
                </a:solidFill>
                <a:latin typeface="微软雅黑" panose="020B0503020204020204" pitchFamily="34" charset="-122"/>
                <a:ea typeface="微软雅黑" panose="020B0503020204020204" pitchFamily="34" charset="-122"/>
              </a:rPr>
              <a:t>毫米装甲，</a:t>
            </a:r>
            <a:r>
              <a:rPr lang="en-US" altLang="zh-CN" sz="1400" dirty="0">
                <a:solidFill>
                  <a:srgbClr val="0070C0"/>
                </a:solidFill>
                <a:latin typeface="微软雅黑" panose="020B0503020204020204" pitchFamily="34" charset="-122"/>
                <a:ea typeface="微软雅黑" panose="020B0503020204020204" pitchFamily="34" charset="-122"/>
              </a:rPr>
              <a:t>75</a:t>
            </a:r>
            <a:r>
              <a:rPr lang="zh-CN" altLang="en-US" sz="1400" dirty="0">
                <a:solidFill>
                  <a:srgbClr val="0070C0"/>
                </a:solidFill>
                <a:latin typeface="微软雅黑" panose="020B0503020204020204" pitchFamily="34" charset="-122"/>
                <a:ea typeface="微软雅黑" panose="020B0503020204020204" pitchFamily="34" charset="-122"/>
              </a:rPr>
              <a:t>毫米主炮</a:t>
            </a:r>
            <a:r>
              <a:rPr lang="zh-CN" altLang="en-US" dirty="0"/>
              <a:t>。</a:t>
            </a:r>
          </a:p>
        </p:txBody>
      </p:sp>
      <p:pic>
        <p:nvPicPr>
          <p:cNvPr id="2050" name="Picture 2" descr="C:\Users\David_Lee\Desktop\timg1.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72725" y="377001"/>
            <a:ext cx="5294109" cy="4536504"/>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3851920" y="450750"/>
            <a:ext cx="3947592" cy="646331"/>
          </a:xfrm>
          <a:prstGeom prst="rect">
            <a:avLst/>
          </a:prstGeom>
          <a:noFill/>
        </p:spPr>
        <p:txBody>
          <a:bodyPr wrap="square" rtlCol="0">
            <a:spAutoFit/>
          </a:bodyPr>
          <a:lstStyle/>
          <a:p>
            <a:r>
              <a:rPr lang="zh-CN" altLang="en-US" dirty="0"/>
              <a:t>德国王牌虎式坦克手：米歇尔</a:t>
            </a:r>
            <a:r>
              <a:rPr lang="en-US" altLang="zh-CN" dirty="0"/>
              <a:t>·</a:t>
            </a:r>
            <a:r>
              <a:rPr lang="zh-CN" altLang="en-US" dirty="0"/>
              <a:t>魏特曼</a:t>
            </a:r>
            <a:endParaRPr lang="en-US" altLang="zh-CN" dirty="0"/>
          </a:p>
          <a:p>
            <a:r>
              <a:rPr lang="zh-CN" altLang="en-US" dirty="0"/>
              <a:t>击毁</a:t>
            </a:r>
            <a:r>
              <a:rPr lang="en-US" altLang="zh-CN" dirty="0"/>
              <a:t>138</a:t>
            </a:r>
            <a:r>
              <a:rPr lang="zh-CN" altLang="en-US" dirty="0"/>
              <a:t>辆坦克，</a:t>
            </a:r>
            <a:r>
              <a:rPr lang="en-US" altLang="zh-CN" dirty="0"/>
              <a:t>132</a:t>
            </a:r>
            <a:r>
              <a:rPr lang="zh-CN" altLang="en-US" dirty="0"/>
              <a:t>门火炮。</a:t>
            </a:r>
          </a:p>
        </p:txBody>
      </p:sp>
    </p:spTree>
    <p:extLst>
      <p:ext uri="{BB962C8B-B14F-4D97-AF65-F5344CB8AC3E}">
        <p14:creationId xmlns:p14="http://schemas.microsoft.com/office/powerpoint/2010/main" val="1790029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 calcmode="lin" valueType="num">
                                      <p:cBhvr additive="base">
                                        <p:cTn id="7" dur="500" fill="hold"/>
                                        <p:tgtEl>
                                          <p:spTgt spid="2050"/>
                                        </p:tgtEl>
                                        <p:attrNameLst>
                                          <p:attrName>ppt_x</p:attrName>
                                        </p:attrNameLst>
                                      </p:cBhvr>
                                      <p:tavLst>
                                        <p:tav tm="0">
                                          <p:val>
                                            <p:strVal val="#ppt_x"/>
                                          </p:val>
                                        </p:tav>
                                        <p:tav tm="100000">
                                          <p:val>
                                            <p:strVal val="#ppt_x"/>
                                          </p:val>
                                        </p:tav>
                                      </p:tavLst>
                                    </p:anim>
                                    <p:anim calcmode="lin" valueType="num">
                                      <p:cBhvr additive="base">
                                        <p:cTn id="8" dur="500" fill="hold"/>
                                        <p:tgtEl>
                                          <p:spTgt spid="2050"/>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ppt_x"/>
                                          </p:val>
                                        </p:tav>
                                        <p:tav tm="100000">
                                          <p:val>
                                            <p:strVal val="#ppt_x"/>
                                          </p:val>
                                        </p:tav>
                                      </p:tavLst>
                                    </p:anim>
                                    <p:anim calcmode="lin" valueType="num">
                                      <p:cBhvr additive="base">
                                        <p:cTn id="1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数据</a:t>
            </a:r>
          </a:p>
        </p:txBody>
      </p:sp>
      <p:sp>
        <p:nvSpPr>
          <p:cNvPr id="3" name="内容占位符 2"/>
          <p:cNvSpPr>
            <a:spLocks noGrp="1"/>
          </p:cNvSpPr>
          <p:nvPr>
            <p:ph idx="1"/>
          </p:nvPr>
        </p:nvSpPr>
        <p:spPr/>
        <p:txBody>
          <a:bodyPr/>
          <a:lstStyle/>
          <a:p>
            <a:r>
              <a:rPr lang="zh-CN" altLang="en-US" dirty="0"/>
              <a:t>数据之能</a:t>
            </a:r>
            <a:endParaRPr lang="en-US" altLang="zh-CN" dirty="0"/>
          </a:p>
          <a:p>
            <a:r>
              <a:rPr lang="en-US" altLang="zh-CN" dirty="0"/>
              <a:t>Example 2. German Tank Problem.</a:t>
            </a:r>
            <a:endParaRPr lang="zh-CN" altLang="en-US" dirty="0"/>
          </a:p>
        </p:txBody>
      </p:sp>
      <p:sp>
        <p:nvSpPr>
          <p:cNvPr id="4" name="TextBox 3"/>
          <p:cNvSpPr txBox="1"/>
          <p:nvPr/>
        </p:nvSpPr>
        <p:spPr>
          <a:xfrm>
            <a:off x="810269" y="2636912"/>
            <a:ext cx="2880320" cy="369332"/>
          </a:xfrm>
          <a:prstGeom prst="rect">
            <a:avLst/>
          </a:prstGeom>
          <a:noFill/>
        </p:spPr>
        <p:txBody>
          <a:bodyPr wrap="square" rtlCol="0">
            <a:spAutoFit/>
          </a:bodyPr>
          <a:lstStyle/>
          <a:p>
            <a:r>
              <a:rPr lang="zh-CN" altLang="en-US" dirty="0"/>
              <a:t>最小方差无偏点估计：</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13604" y="3006244"/>
            <a:ext cx="4203357" cy="1814215"/>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1030"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3608" y="3068960"/>
            <a:ext cx="1828800"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TextBox 10"/>
          <p:cNvSpPr txBox="1"/>
          <p:nvPr/>
        </p:nvSpPr>
        <p:spPr>
          <a:xfrm>
            <a:off x="1115616" y="3789040"/>
            <a:ext cx="3240360" cy="923330"/>
          </a:xfrm>
          <a:prstGeom prst="rect">
            <a:avLst/>
          </a:prstGeom>
          <a:noFill/>
        </p:spPr>
        <p:txBody>
          <a:bodyPr wrap="square" rtlCol="0">
            <a:spAutoFit/>
          </a:bodyPr>
          <a:lstStyle/>
          <a:p>
            <a:r>
              <a:rPr lang="en-US" altLang="zh-CN" dirty="0"/>
              <a:t>N</a:t>
            </a:r>
            <a:r>
              <a:rPr lang="zh-CN" altLang="en-US" dirty="0"/>
              <a:t>：序列中的最大值</a:t>
            </a:r>
            <a:r>
              <a:rPr lang="en-US" altLang="zh-CN" dirty="0"/>
              <a:t>(</a:t>
            </a:r>
            <a:r>
              <a:rPr lang="zh-CN" altLang="en-US" dirty="0"/>
              <a:t>待估计</a:t>
            </a:r>
            <a:r>
              <a:rPr lang="en-US" altLang="zh-CN" dirty="0"/>
              <a:t>)</a:t>
            </a:r>
          </a:p>
          <a:p>
            <a:r>
              <a:rPr lang="en-US" altLang="zh-CN" dirty="0"/>
              <a:t>m</a:t>
            </a:r>
            <a:r>
              <a:rPr lang="zh-CN" altLang="en-US" dirty="0"/>
              <a:t>：观测数据中的最大值</a:t>
            </a:r>
            <a:endParaRPr lang="en-US" altLang="zh-CN" dirty="0"/>
          </a:p>
          <a:p>
            <a:r>
              <a:rPr lang="en-US" altLang="zh-CN" dirty="0"/>
              <a:t>k</a:t>
            </a:r>
            <a:r>
              <a:rPr lang="zh-CN" altLang="en-US" dirty="0"/>
              <a:t>：观测数据的个数</a:t>
            </a:r>
          </a:p>
        </p:txBody>
      </p:sp>
      <p:sp>
        <p:nvSpPr>
          <p:cNvPr id="14" name="TextBox 13"/>
          <p:cNvSpPr txBox="1"/>
          <p:nvPr/>
        </p:nvSpPr>
        <p:spPr>
          <a:xfrm>
            <a:off x="611560" y="5157192"/>
            <a:ext cx="4193779" cy="1200329"/>
          </a:xfrm>
          <a:prstGeom prst="rect">
            <a:avLst/>
          </a:prstGeom>
          <a:noFill/>
        </p:spPr>
        <p:txBody>
          <a:bodyPr wrap="square" rtlCol="0">
            <a:spAutoFit/>
          </a:bodyPr>
          <a:lstStyle/>
          <a:p>
            <a:r>
              <a:rPr lang="zh-CN" altLang="en-US" dirty="0">
                <a:solidFill>
                  <a:srgbClr val="0070C0"/>
                </a:solidFill>
              </a:rPr>
              <a:t>例：假设当月在战场上俘获的同一系列坦克序列号为</a:t>
            </a:r>
            <a:r>
              <a:rPr lang="en-US" altLang="zh-CN" dirty="0">
                <a:solidFill>
                  <a:srgbClr val="0070C0"/>
                </a:solidFill>
              </a:rPr>
              <a:t>19</a:t>
            </a:r>
            <a:r>
              <a:rPr lang="zh-CN" altLang="en-US" dirty="0">
                <a:solidFill>
                  <a:srgbClr val="0070C0"/>
                </a:solidFill>
              </a:rPr>
              <a:t>、</a:t>
            </a:r>
            <a:r>
              <a:rPr lang="en-US" altLang="zh-CN" dirty="0">
                <a:solidFill>
                  <a:srgbClr val="0070C0"/>
                </a:solidFill>
              </a:rPr>
              <a:t>40</a:t>
            </a:r>
            <a:r>
              <a:rPr lang="zh-CN" altLang="en-US" dirty="0">
                <a:solidFill>
                  <a:srgbClr val="0070C0"/>
                </a:solidFill>
              </a:rPr>
              <a:t>、</a:t>
            </a:r>
            <a:r>
              <a:rPr lang="en-US" altLang="zh-CN" dirty="0">
                <a:solidFill>
                  <a:srgbClr val="0070C0"/>
                </a:solidFill>
              </a:rPr>
              <a:t>42</a:t>
            </a:r>
            <a:r>
              <a:rPr lang="zh-CN" altLang="en-US" dirty="0">
                <a:solidFill>
                  <a:srgbClr val="0070C0"/>
                </a:solidFill>
              </a:rPr>
              <a:t>、</a:t>
            </a:r>
            <a:r>
              <a:rPr lang="en-US" altLang="zh-CN" dirty="0">
                <a:solidFill>
                  <a:srgbClr val="0070C0"/>
                </a:solidFill>
              </a:rPr>
              <a:t>60</a:t>
            </a:r>
            <a:r>
              <a:rPr lang="zh-CN" altLang="en-US" dirty="0">
                <a:solidFill>
                  <a:srgbClr val="0070C0"/>
                </a:solidFill>
              </a:rPr>
              <a:t>。</a:t>
            </a:r>
            <a:endParaRPr lang="en-US" altLang="zh-CN" dirty="0">
              <a:solidFill>
                <a:srgbClr val="0070C0"/>
              </a:solidFill>
            </a:endParaRPr>
          </a:p>
          <a:p>
            <a:r>
              <a:rPr lang="zh-CN" altLang="en-US" dirty="0">
                <a:solidFill>
                  <a:srgbClr val="0070C0"/>
                </a:solidFill>
              </a:rPr>
              <a:t>那么经过计算</a:t>
            </a:r>
            <a:r>
              <a:rPr lang="en-US" altLang="zh-CN" dirty="0">
                <a:solidFill>
                  <a:srgbClr val="0070C0"/>
                </a:solidFill>
              </a:rPr>
              <a:t>N=74</a:t>
            </a:r>
            <a:r>
              <a:rPr lang="zh-CN" altLang="en-US" dirty="0">
                <a:solidFill>
                  <a:srgbClr val="0070C0"/>
                </a:solidFill>
              </a:rPr>
              <a:t>，也就是说这批坦克有可能在当月生产了</a:t>
            </a:r>
            <a:r>
              <a:rPr lang="en-US" altLang="zh-CN" dirty="0">
                <a:solidFill>
                  <a:srgbClr val="0070C0"/>
                </a:solidFill>
              </a:rPr>
              <a:t>74</a:t>
            </a:r>
            <a:r>
              <a:rPr lang="zh-CN" altLang="en-US" dirty="0">
                <a:solidFill>
                  <a:srgbClr val="0070C0"/>
                </a:solidFill>
              </a:rPr>
              <a:t>辆。</a:t>
            </a:r>
          </a:p>
        </p:txBody>
      </p:sp>
    </p:spTree>
    <p:extLst>
      <p:ext uri="{BB962C8B-B14F-4D97-AF65-F5344CB8AC3E}">
        <p14:creationId xmlns:p14="http://schemas.microsoft.com/office/powerpoint/2010/main" val="15091042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48544" y="332656"/>
            <a:ext cx="8229600" cy="990600"/>
          </a:xfrm>
        </p:spPr>
        <p:txBody>
          <a:bodyPr/>
          <a:lstStyle/>
          <a:p>
            <a:r>
              <a:rPr lang="zh-CN" altLang="en-US" dirty="0"/>
              <a:t>数据</a:t>
            </a:r>
          </a:p>
        </p:txBody>
      </p:sp>
      <p:sp>
        <p:nvSpPr>
          <p:cNvPr id="3" name="内容占位符 2"/>
          <p:cNvSpPr>
            <a:spLocks noGrp="1"/>
          </p:cNvSpPr>
          <p:nvPr>
            <p:ph idx="1"/>
          </p:nvPr>
        </p:nvSpPr>
        <p:spPr>
          <a:xfrm>
            <a:off x="251520" y="1196752"/>
            <a:ext cx="8445624" cy="5164832"/>
          </a:xfrm>
        </p:spPr>
        <p:txBody>
          <a:bodyPr/>
          <a:lstStyle/>
          <a:p>
            <a:r>
              <a:rPr lang="zh-CN" altLang="en-US" dirty="0"/>
              <a:t>数据之能</a:t>
            </a:r>
            <a:endParaRPr lang="en-US" altLang="zh-CN" dirty="0"/>
          </a:p>
          <a:p>
            <a:r>
              <a:rPr lang="en-US" altLang="zh-CN" dirty="0"/>
              <a:t>Example 3. Harris and Ross’s Report</a:t>
            </a:r>
            <a:endParaRPr lang="zh-CN" altLang="en-US" dirty="0"/>
          </a:p>
        </p:txBody>
      </p:sp>
      <p:sp>
        <p:nvSpPr>
          <p:cNvPr id="4" name="TextBox 3"/>
          <p:cNvSpPr txBox="1"/>
          <p:nvPr/>
        </p:nvSpPr>
        <p:spPr>
          <a:xfrm>
            <a:off x="539552" y="2852936"/>
            <a:ext cx="2843032" cy="2862322"/>
          </a:xfrm>
          <a:prstGeom prst="rect">
            <a:avLst/>
          </a:prstGeom>
          <a:noFill/>
        </p:spPr>
        <p:txBody>
          <a:bodyPr wrap="square" rtlCol="0">
            <a:spAutoFit/>
          </a:bodyPr>
          <a:lstStyle/>
          <a:p>
            <a:r>
              <a:rPr lang="zh-CN" altLang="en-US" dirty="0"/>
              <a:t>       冷战时期，美国通过情报机构收集苏联东欧卫星国的铁路网数据，借助研究组合优化问题的数学家的能力，把车站和路网转化为无向图，使用</a:t>
            </a:r>
            <a:r>
              <a:rPr lang="en-US" altLang="zh-CN" dirty="0"/>
              <a:t>maximum flow</a:t>
            </a:r>
            <a:r>
              <a:rPr lang="zh-CN" altLang="en-US" dirty="0"/>
              <a:t>方法估计出苏联向东欧的铁路运输能力是</a:t>
            </a:r>
            <a:r>
              <a:rPr lang="en-US" altLang="zh-CN" dirty="0"/>
              <a:t>163000</a:t>
            </a:r>
            <a:r>
              <a:rPr lang="zh-CN" altLang="en-US" dirty="0"/>
              <a:t>吨，为欧洲可能发生的战争进行准备。</a:t>
            </a:r>
          </a:p>
        </p:txBody>
      </p:sp>
      <p:sp>
        <p:nvSpPr>
          <p:cNvPr id="5" name="文本框 4"/>
          <p:cNvSpPr txBox="1"/>
          <p:nvPr/>
        </p:nvSpPr>
        <p:spPr>
          <a:xfrm rot="18796659">
            <a:off x="4741316" y="2782214"/>
            <a:ext cx="1152128" cy="369332"/>
          </a:xfrm>
          <a:prstGeom prst="rect">
            <a:avLst/>
          </a:prstGeom>
          <a:noFill/>
        </p:spPr>
        <p:txBody>
          <a:bodyPr wrap="square" rtlCol="0">
            <a:spAutoFit/>
          </a:bodyPr>
          <a:lstStyle/>
          <a:p>
            <a:r>
              <a:rPr lang="zh-CN" altLang="en-US" dirty="0">
                <a:solidFill>
                  <a:srgbClr val="FF0000"/>
                </a:solidFill>
              </a:rPr>
              <a:t>波罗的海</a:t>
            </a:r>
          </a:p>
        </p:txBody>
      </p:sp>
      <p:grpSp>
        <p:nvGrpSpPr>
          <p:cNvPr id="6" name="组合 5">
            <a:extLst>
              <a:ext uri="{FF2B5EF4-FFF2-40B4-BE49-F238E27FC236}">
                <a16:creationId xmlns:a16="http://schemas.microsoft.com/office/drawing/2014/main" id="{584FCF59-3DC4-4452-A8FD-B541A0B8C4BF}"/>
              </a:ext>
            </a:extLst>
          </p:cNvPr>
          <p:cNvGrpSpPr/>
          <p:nvPr/>
        </p:nvGrpSpPr>
        <p:grpSpPr>
          <a:xfrm>
            <a:off x="3491880" y="2060848"/>
            <a:ext cx="5040560" cy="4727481"/>
            <a:chOff x="3491880" y="2060848"/>
            <a:chExt cx="5040560" cy="4727481"/>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91880" y="2060848"/>
              <a:ext cx="5040560" cy="47274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Box 5">
              <a:extLst>
                <a:ext uri="{FF2B5EF4-FFF2-40B4-BE49-F238E27FC236}">
                  <a16:creationId xmlns:a16="http://schemas.microsoft.com/office/drawing/2014/main" id="{157F3546-E17E-4630-88C0-80DBB669F212}"/>
                </a:ext>
              </a:extLst>
            </p:cNvPr>
            <p:cNvSpPr txBox="1"/>
            <p:nvPr/>
          </p:nvSpPr>
          <p:spPr>
            <a:xfrm>
              <a:off x="6012160" y="2420888"/>
              <a:ext cx="1080120" cy="338554"/>
            </a:xfrm>
            <a:prstGeom prst="rect">
              <a:avLst/>
            </a:prstGeom>
            <a:noFill/>
          </p:spPr>
          <p:txBody>
            <a:bodyPr wrap="square" rtlCol="0">
              <a:spAutoFit/>
            </a:bodyPr>
            <a:lstStyle/>
            <a:p>
              <a:r>
                <a:rPr lang="en-US" altLang="zh-CN" sz="1600" dirty="0" err="1">
                  <a:solidFill>
                    <a:srgbClr val="FFFF00"/>
                  </a:solidFill>
                </a:rPr>
                <a:t>Esthonia</a:t>
              </a:r>
              <a:endParaRPr lang="zh-CN" altLang="en-US" sz="1600" dirty="0">
                <a:solidFill>
                  <a:srgbClr val="FFFF00"/>
                </a:solidFill>
              </a:endParaRPr>
            </a:p>
          </p:txBody>
        </p:sp>
        <p:sp>
          <p:nvSpPr>
            <p:cNvPr id="8" name="TextBox 6">
              <a:extLst>
                <a:ext uri="{FF2B5EF4-FFF2-40B4-BE49-F238E27FC236}">
                  <a16:creationId xmlns:a16="http://schemas.microsoft.com/office/drawing/2014/main" id="{B7E61A66-EE43-461D-BA46-4681DFCFE143}"/>
                </a:ext>
              </a:extLst>
            </p:cNvPr>
            <p:cNvSpPr txBox="1"/>
            <p:nvPr/>
          </p:nvSpPr>
          <p:spPr>
            <a:xfrm>
              <a:off x="5571022" y="2924944"/>
              <a:ext cx="1080120" cy="338554"/>
            </a:xfrm>
            <a:prstGeom prst="rect">
              <a:avLst/>
            </a:prstGeom>
            <a:noFill/>
          </p:spPr>
          <p:txBody>
            <a:bodyPr wrap="square" rtlCol="0">
              <a:spAutoFit/>
            </a:bodyPr>
            <a:lstStyle/>
            <a:p>
              <a:r>
                <a:rPr lang="en-US" altLang="zh-CN" sz="1600" dirty="0">
                  <a:solidFill>
                    <a:srgbClr val="FFFF00"/>
                  </a:solidFill>
                </a:rPr>
                <a:t>Latvia</a:t>
              </a:r>
              <a:endParaRPr lang="zh-CN" altLang="en-US" sz="1600" dirty="0">
                <a:solidFill>
                  <a:srgbClr val="FFFF00"/>
                </a:solidFill>
              </a:endParaRPr>
            </a:p>
          </p:txBody>
        </p:sp>
        <p:sp>
          <p:nvSpPr>
            <p:cNvPr id="9" name="TextBox 7">
              <a:extLst>
                <a:ext uri="{FF2B5EF4-FFF2-40B4-BE49-F238E27FC236}">
                  <a16:creationId xmlns:a16="http://schemas.microsoft.com/office/drawing/2014/main" id="{D15FACED-967E-41A3-BC1D-E4F4B003C0F6}"/>
                </a:ext>
              </a:extLst>
            </p:cNvPr>
            <p:cNvSpPr txBox="1"/>
            <p:nvPr/>
          </p:nvSpPr>
          <p:spPr>
            <a:xfrm>
              <a:off x="5169366" y="3356992"/>
              <a:ext cx="1080120" cy="338554"/>
            </a:xfrm>
            <a:prstGeom prst="rect">
              <a:avLst/>
            </a:prstGeom>
            <a:noFill/>
          </p:spPr>
          <p:txBody>
            <a:bodyPr wrap="square" rtlCol="0">
              <a:spAutoFit/>
            </a:bodyPr>
            <a:lstStyle/>
            <a:p>
              <a:r>
                <a:rPr lang="en-US" altLang="zh-CN" sz="1600" dirty="0">
                  <a:solidFill>
                    <a:srgbClr val="FFFF00"/>
                  </a:solidFill>
                </a:rPr>
                <a:t>Lithuania</a:t>
              </a:r>
              <a:endParaRPr lang="zh-CN" altLang="en-US" sz="1600" dirty="0">
                <a:solidFill>
                  <a:srgbClr val="FFFF00"/>
                </a:solidFill>
              </a:endParaRPr>
            </a:p>
          </p:txBody>
        </p:sp>
        <p:sp>
          <p:nvSpPr>
            <p:cNvPr id="10" name="TextBox 8">
              <a:extLst>
                <a:ext uri="{FF2B5EF4-FFF2-40B4-BE49-F238E27FC236}">
                  <a16:creationId xmlns:a16="http://schemas.microsoft.com/office/drawing/2014/main" id="{C61AF7B3-B4D1-40BD-8ADF-14BDDF1E3B4E}"/>
                </a:ext>
              </a:extLst>
            </p:cNvPr>
            <p:cNvSpPr txBox="1"/>
            <p:nvPr/>
          </p:nvSpPr>
          <p:spPr>
            <a:xfrm>
              <a:off x="3995936" y="3580011"/>
              <a:ext cx="864096" cy="338554"/>
            </a:xfrm>
            <a:prstGeom prst="rect">
              <a:avLst/>
            </a:prstGeom>
            <a:noFill/>
          </p:spPr>
          <p:txBody>
            <a:bodyPr wrap="square" rtlCol="0">
              <a:spAutoFit/>
            </a:bodyPr>
            <a:lstStyle/>
            <a:p>
              <a:r>
                <a:rPr lang="en-US" altLang="zh-CN" sz="1600" dirty="0">
                  <a:solidFill>
                    <a:srgbClr val="FFFF00"/>
                  </a:solidFill>
                </a:rPr>
                <a:t>Poland</a:t>
              </a:r>
              <a:endParaRPr lang="zh-CN" altLang="en-US" sz="1600" dirty="0">
                <a:solidFill>
                  <a:srgbClr val="FFFF00"/>
                </a:solidFill>
              </a:endParaRPr>
            </a:p>
          </p:txBody>
        </p:sp>
        <p:sp>
          <p:nvSpPr>
            <p:cNvPr id="11" name="TextBox 9">
              <a:extLst>
                <a:ext uri="{FF2B5EF4-FFF2-40B4-BE49-F238E27FC236}">
                  <a16:creationId xmlns:a16="http://schemas.microsoft.com/office/drawing/2014/main" id="{DEE36D35-295A-43EE-B925-9178B119FC31}"/>
                </a:ext>
              </a:extLst>
            </p:cNvPr>
            <p:cNvSpPr txBox="1"/>
            <p:nvPr/>
          </p:nvSpPr>
          <p:spPr>
            <a:xfrm>
              <a:off x="5124272" y="4293969"/>
              <a:ext cx="986810" cy="307777"/>
            </a:xfrm>
            <a:prstGeom prst="rect">
              <a:avLst/>
            </a:prstGeom>
            <a:noFill/>
          </p:spPr>
          <p:txBody>
            <a:bodyPr wrap="square" rtlCol="0">
              <a:spAutoFit/>
            </a:bodyPr>
            <a:lstStyle/>
            <a:p>
              <a:r>
                <a:rPr lang="en-US" altLang="zh-CN" sz="1400" dirty="0">
                  <a:solidFill>
                    <a:srgbClr val="FFFF00"/>
                  </a:solidFill>
                </a:rPr>
                <a:t>Belarus</a:t>
              </a:r>
              <a:endParaRPr lang="zh-CN" altLang="en-US" sz="1400" dirty="0">
                <a:solidFill>
                  <a:srgbClr val="FFFF00"/>
                </a:solidFill>
              </a:endParaRPr>
            </a:p>
          </p:txBody>
        </p:sp>
        <p:sp>
          <p:nvSpPr>
            <p:cNvPr id="12" name="TextBox 10">
              <a:extLst>
                <a:ext uri="{FF2B5EF4-FFF2-40B4-BE49-F238E27FC236}">
                  <a16:creationId xmlns:a16="http://schemas.microsoft.com/office/drawing/2014/main" id="{947D393C-5253-403E-B5F5-6A20A85890AF}"/>
                </a:ext>
              </a:extLst>
            </p:cNvPr>
            <p:cNvSpPr txBox="1"/>
            <p:nvPr/>
          </p:nvSpPr>
          <p:spPr>
            <a:xfrm>
              <a:off x="6804248" y="3832304"/>
              <a:ext cx="986810" cy="307777"/>
            </a:xfrm>
            <a:prstGeom prst="rect">
              <a:avLst/>
            </a:prstGeom>
            <a:noFill/>
          </p:spPr>
          <p:txBody>
            <a:bodyPr wrap="square" rtlCol="0">
              <a:spAutoFit/>
            </a:bodyPr>
            <a:lstStyle/>
            <a:p>
              <a:r>
                <a:rPr lang="en-US" altLang="zh-CN" sz="1400" dirty="0">
                  <a:solidFill>
                    <a:srgbClr val="FFFF00"/>
                  </a:solidFill>
                </a:rPr>
                <a:t>Russia</a:t>
              </a:r>
              <a:endParaRPr lang="zh-CN" altLang="en-US" sz="1400" dirty="0">
                <a:solidFill>
                  <a:srgbClr val="FFFF00"/>
                </a:solidFill>
              </a:endParaRPr>
            </a:p>
          </p:txBody>
        </p:sp>
      </p:grpSp>
    </p:spTree>
    <p:extLst>
      <p:ext uri="{BB962C8B-B14F-4D97-AF65-F5344CB8AC3E}">
        <p14:creationId xmlns:p14="http://schemas.microsoft.com/office/powerpoint/2010/main" val="35979045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授课信息</a:t>
            </a:r>
          </a:p>
        </p:txBody>
      </p:sp>
      <p:sp>
        <p:nvSpPr>
          <p:cNvPr id="3" name="内容占位符 2"/>
          <p:cNvSpPr>
            <a:spLocks noGrp="1"/>
          </p:cNvSpPr>
          <p:nvPr>
            <p:ph idx="1"/>
          </p:nvPr>
        </p:nvSpPr>
        <p:spPr/>
        <p:txBody>
          <a:bodyPr>
            <a:normAutofit/>
          </a:bodyPr>
          <a:lstStyle/>
          <a:p>
            <a:r>
              <a:rPr lang="zh-CN" altLang="en-US" dirty="0"/>
              <a:t>授课时间地点：</a:t>
            </a:r>
            <a:endParaRPr lang="en-US" altLang="zh-CN" dirty="0"/>
          </a:p>
          <a:p>
            <a:pPr marL="0" indent="0">
              <a:buNone/>
            </a:pPr>
            <a:r>
              <a:rPr lang="zh-CN" altLang="en-US" dirty="0"/>
              <a:t>         周四下午</a:t>
            </a:r>
            <a:r>
              <a:rPr lang="en-US" altLang="zh-CN" dirty="0"/>
              <a:t>7</a:t>
            </a:r>
            <a:r>
              <a:rPr lang="zh-CN" altLang="en-US" dirty="0"/>
              <a:t>、</a:t>
            </a:r>
            <a:r>
              <a:rPr lang="en-US" altLang="zh-CN" dirty="0"/>
              <a:t>8</a:t>
            </a:r>
            <a:r>
              <a:rPr lang="zh-CN" altLang="en-US" dirty="0"/>
              <a:t>节（</a:t>
            </a:r>
            <a:r>
              <a:rPr lang="en-US" altLang="zh-CN" dirty="0"/>
              <a:t>2:50-4:20</a:t>
            </a:r>
            <a:r>
              <a:rPr lang="zh-CN" altLang="en-US" dirty="0"/>
              <a:t>），松</a:t>
            </a:r>
            <a:r>
              <a:rPr lang="en-US" altLang="zh-CN" dirty="0"/>
              <a:t>2309</a:t>
            </a:r>
          </a:p>
          <a:p>
            <a:r>
              <a:rPr lang="zh-CN" altLang="en-US" dirty="0"/>
              <a:t>授课教师：</a:t>
            </a:r>
            <a:endParaRPr lang="en-US" altLang="zh-CN" dirty="0"/>
          </a:p>
          <a:p>
            <a:pPr marL="0" indent="0">
              <a:buNone/>
            </a:pPr>
            <a:r>
              <a:rPr lang="en-US" altLang="zh-CN" dirty="0"/>
              <a:t>         </a:t>
            </a:r>
            <a:r>
              <a:rPr lang="zh-CN" altLang="en-US" dirty="0"/>
              <a:t>李大威</a:t>
            </a:r>
            <a:endParaRPr lang="en-US" altLang="zh-CN" dirty="0"/>
          </a:p>
          <a:p>
            <a:r>
              <a:rPr lang="zh-CN" altLang="en-US" dirty="0"/>
              <a:t>办公室：</a:t>
            </a:r>
            <a:endParaRPr lang="en-US" altLang="zh-CN" dirty="0"/>
          </a:p>
          <a:p>
            <a:pPr marL="0" indent="0">
              <a:buNone/>
            </a:pPr>
            <a:r>
              <a:rPr lang="en-US" altLang="zh-CN" dirty="0"/>
              <a:t>          2</a:t>
            </a:r>
            <a:r>
              <a:rPr lang="zh-CN" altLang="en-US" dirty="0"/>
              <a:t>号学院楼</a:t>
            </a:r>
            <a:r>
              <a:rPr lang="en-US" altLang="zh-CN" dirty="0"/>
              <a:t>426</a:t>
            </a:r>
            <a:r>
              <a:rPr lang="zh-CN" altLang="en-US" dirty="0"/>
              <a:t>室（如需访问请预约时间）</a:t>
            </a:r>
            <a:endParaRPr lang="en-US" altLang="zh-CN" dirty="0"/>
          </a:p>
          <a:p>
            <a:r>
              <a:rPr lang="zh-CN" altLang="en-US" dirty="0"/>
              <a:t>研究方向：</a:t>
            </a:r>
            <a:endParaRPr lang="en-US" altLang="zh-CN" dirty="0"/>
          </a:p>
          <a:p>
            <a:pPr marL="0" indent="0">
              <a:buNone/>
            </a:pPr>
            <a:r>
              <a:rPr lang="zh-CN" altLang="en-US" dirty="0"/>
              <a:t>         模式识别、图像处理、机器学习、三维可视化技术</a:t>
            </a:r>
            <a:endParaRPr lang="en-US" altLang="zh-CN" dirty="0"/>
          </a:p>
          <a:p>
            <a:r>
              <a:rPr lang="zh-CN" altLang="en-US" dirty="0"/>
              <a:t>邮箱：</a:t>
            </a:r>
            <a:endParaRPr lang="en-US" altLang="zh-CN" dirty="0"/>
          </a:p>
          <a:p>
            <a:pPr marL="0" indent="0">
              <a:buNone/>
            </a:pPr>
            <a:r>
              <a:rPr lang="zh-CN" altLang="en-US" dirty="0"/>
              <a:t>         </a:t>
            </a:r>
            <a:r>
              <a:rPr lang="en-US" altLang="zh-CN" dirty="0"/>
              <a:t>daweili@dhu.edu.cn</a:t>
            </a:r>
          </a:p>
          <a:p>
            <a:pPr marL="0" indent="0">
              <a:buNone/>
            </a:pPr>
            <a:r>
              <a:rPr lang="en-US" altLang="zh-CN" dirty="0"/>
              <a:t>  </a:t>
            </a:r>
          </a:p>
        </p:txBody>
      </p:sp>
    </p:spTree>
    <p:extLst>
      <p:ext uri="{BB962C8B-B14F-4D97-AF65-F5344CB8AC3E}">
        <p14:creationId xmlns:p14="http://schemas.microsoft.com/office/powerpoint/2010/main" val="12048525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数据</a:t>
            </a:r>
          </a:p>
        </p:txBody>
      </p:sp>
      <p:sp>
        <p:nvSpPr>
          <p:cNvPr id="3" name="内容占位符 2"/>
          <p:cNvSpPr>
            <a:spLocks noGrp="1"/>
          </p:cNvSpPr>
          <p:nvPr>
            <p:ph idx="1"/>
          </p:nvPr>
        </p:nvSpPr>
        <p:spPr>
          <a:xfrm>
            <a:off x="467544" y="1484784"/>
            <a:ext cx="8229600" cy="4876800"/>
          </a:xfrm>
        </p:spPr>
        <p:txBody>
          <a:bodyPr/>
          <a:lstStyle/>
          <a:p>
            <a:r>
              <a:rPr lang="zh-CN" altLang="en-US" dirty="0"/>
              <a:t>数据之惑</a:t>
            </a:r>
            <a:endParaRPr lang="en-US" altLang="zh-CN" dirty="0"/>
          </a:p>
        </p:txBody>
      </p:sp>
      <p:sp>
        <p:nvSpPr>
          <p:cNvPr id="4" name="TextBox 3"/>
          <p:cNvSpPr txBox="1"/>
          <p:nvPr/>
        </p:nvSpPr>
        <p:spPr>
          <a:xfrm>
            <a:off x="864872" y="2060848"/>
            <a:ext cx="7523552" cy="1477328"/>
          </a:xfrm>
          <a:prstGeom prst="rect">
            <a:avLst/>
          </a:prstGeom>
          <a:noFill/>
        </p:spPr>
        <p:txBody>
          <a:bodyPr wrap="square" rtlCol="0">
            <a:spAutoFit/>
          </a:bodyPr>
          <a:lstStyle/>
          <a:p>
            <a:r>
              <a:rPr lang="zh-CN" altLang="en-US" dirty="0"/>
              <a:t>       二战时期，英国皇家空军的轰炸机战损率惊人，整个二战英军共损失了</a:t>
            </a:r>
            <a:r>
              <a:rPr lang="en-US" altLang="zh-CN" dirty="0"/>
              <a:t>2.2</a:t>
            </a:r>
            <a:r>
              <a:rPr lang="zh-CN" altLang="en-US" dirty="0"/>
              <a:t>万架飞机，据说当时英军萌新飞行员只有</a:t>
            </a:r>
            <a:r>
              <a:rPr lang="en-US" altLang="zh-CN" dirty="0"/>
              <a:t>6</a:t>
            </a:r>
            <a:r>
              <a:rPr lang="zh-CN" altLang="en-US" dirty="0"/>
              <a:t>周的平均生命。为了加强轰炸机对防空火炮的抵抗能力，需要进行装甲加固，因此，英军希望通过分析每次飞回来的飞机的着弹点数据进行轰炸机装甲加固，由于重量限制只能加固一个部位，该加固哪呢？</a:t>
            </a:r>
          </a:p>
        </p:txBody>
      </p:sp>
      <p:pic>
        <p:nvPicPr>
          <p:cNvPr id="6" name="Picture 2" descr="C:\Users\David_Lee\Desktop\讲课PPT\自动化前沿课程\二战轰炸机.ti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59632" y="3645024"/>
            <a:ext cx="2448986" cy="2259909"/>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683568" y="5949092"/>
            <a:ext cx="4320480" cy="369332"/>
          </a:xfrm>
          <a:prstGeom prst="rect">
            <a:avLst/>
          </a:prstGeom>
          <a:noFill/>
        </p:spPr>
        <p:txBody>
          <a:bodyPr wrap="square" rtlCol="0">
            <a:spAutoFit/>
          </a:bodyPr>
          <a:lstStyle/>
          <a:p>
            <a:r>
              <a:rPr lang="zh-CN" altLang="en-US" dirty="0">
                <a:solidFill>
                  <a:srgbClr val="0070C0"/>
                </a:solidFill>
                <a:latin typeface="微软雅黑" panose="020B0503020204020204" pitchFamily="34" charset="-122"/>
                <a:ea typeface="微软雅黑" panose="020B0503020204020204" pitchFamily="34" charset="-122"/>
              </a:rPr>
              <a:t>英军二战主力轰炸机“威灵顿”</a:t>
            </a:r>
          </a:p>
        </p:txBody>
      </p:sp>
      <p:graphicFrame>
        <p:nvGraphicFramePr>
          <p:cNvPr id="8" name="图表 7"/>
          <p:cNvGraphicFramePr/>
          <p:nvPr>
            <p:extLst>
              <p:ext uri="{D42A27DB-BD31-4B8C-83A1-F6EECF244321}">
                <p14:modId xmlns:p14="http://schemas.microsoft.com/office/powerpoint/2010/main" val="3338361041"/>
              </p:ext>
            </p:extLst>
          </p:nvPr>
        </p:nvGraphicFramePr>
        <p:xfrm>
          <a:off x="4626648" y="3368416"/>
          <a:ext cx="3798272" cy="2948896"/>
        </p:xfrm>
        <a:graphic>
          <a:graphicData uri="http://schemas.openxmlformats.org/drawingml/2006/chart">
            <c:chart xmlns:c="http://schemas.openxmlformats.org/drawingml/2006/chart" xmlns:r="http://schemas.openxmlformats.org/officeDocument/2006/relationships" r:id="rId3"/>
          </a:graphicData>
        </a:graphic>
      </p:graphicFrame>
      <p:sp>
        <p:nvSpPr>
          <p:cNvPr id="9" name="文本框 16"/>
          <p:cNvSpPr txBox="1"/>
          <p:nvPr/>
        </p:nvSpPr>
        <p:spPr>
          <a:xfrm>
            <a:off x="5436096" y="6322194"/>
            <a:ext cx="2485156" cy="369332"/>
          </a:xfrm>
          <a:prstGeom prst="rect">
            <a:avLst/>
          </a:prstGeom>
          <a:noFill/>
        </p:spPr>
        <p:txBody>
          <a:bodyPr wrap="square" rtlCol="0">
            <a:spAutoFit/>
          </a:bodyPr>
          <a:lstStyle/>
          <a:p>
            <a:r>
              <a:rPr lang="zh-CN" altLang="en-US" dirty="0">
                <a:solidFill>
                  <a:srgbClr val="FF0000"/>
                </a:solidFill>
                <a:latin typeface="微软雅黑" panose="020B0503020204020204" pitchFamily="34" charset="-122"/>
                <a:ea typeface="微软雅黑" panose="020B0503020204020204" pitchFamily="34" charset="-122"/>
                <a:cs typeface="Segoe UI Light" panose="020B0502040204020203" pitchFamily="34" charset="0"/>
              </a:rPr>
              <a:t>应该加固何处装甲？</a:t>
            </a:r>
          </a:p>
        </p:txBody>
      </p:sp>
    </p:spTree>
    <p:extLst>
      <p:ext uri="{BB962C8B-B14F-4D97-AF65-F5344CB8AC3E}">
        <p14:creationId xmlns:p14="http://schemas.microsoft.com/office/powerpoint/2010/main" val="859926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anim calcmode="lin" valueType="num">
                                      <p:cBhvr>
                                        <p:cTn id="13" dur="1000" fill="hold"/>
                                        <p:tgtEl>
                                          <p:spTgt spid="9"/>
                                        </p:tgtEl>
                                        <p:attrNameLst>
                                          <p:attrName>ppt_x</p:attrName>
                                        </p:attrNameLst>
                                      </p:cBhvr>
                                      <p:tavLst>
                                        <p:tav tm="0">
                                          <p:val>
                                            <p:strVal val="#ppt_x"/>
                                          </p:val>
                                        </p:tav>
                                        <p:tav tm="100000">
                                          <p:val>
                                            <p:strVal val="#ppt_x"/>
                                          </p:val>
                                        </p:tav>
                                      </p:tavLst>
                                    </p:anim>
                                    <p:anim calcmode="lin" valueType="num">
                                      <p:cBhvr>
                                        <p:cTn id="14"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p:bldAsOne/>
      </p:bldGraphic>
      <p:bldP spid="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数据</a:t>
            </a:r>
          </a:p>
        </p:txBody>
      </p:sp>
      <p:sp>
        <p:nvSpPr>
          <p:cNvPr id="3" name="内容占位符 2"/>
          <p:cNvSpPr>
            <a:spLocks noGrp="1"/>
          </p:cNvSpPr>
          <p:nvPr>
            <p:ph idx="1"/>
          </p:nvPr>
        </p:nvSpPr>
        <p:spPr>
          <a:xfrm>
            <a:off x="467544" y="1484784"/>
            <a:ext cx="8229600" cy="4876800"/>
          </a:xfrm>
        </p:spPr>
        <p:txBody>
          <a:bodyPr/>
          <a:lstStyle/>
          <a:p>
            <a:r>
              <a:rPr lang="zh-CN" altLang="en-US" dirty="0"/>
              <a:t>数据之害</a:t>
            </a:r>
            <a:endParaRPr lang="en-US" altLang="zh-CN" dirty="0"/>
          </a:p>
        </p:txBody>
      </p:sp>
      <p:sp>
        <p:nvSpPr>
          <p:cNvPr id="4" name="TextBox 3"/>
          <p:cNvSpPr txBox="1"/>
          <p:nvPr/>
        </p:nvSpPr>
        <p:spPr>
          <a:xfrm>
            <a:off x="936880" y="2483604"/>
            <a:ext cx="7235520" cy="923330"/>
          </a:xfrm>
          <a:prstGeom prst="rect">
            <a:avLst/>
          </a:prstGeom>
          <a:noFill/>
        </p:spPr>
        <p:txBody>
          <a:bodyPr wrap="square" rtlCol="0">
            <a:spAutoFit/>
          </a:bodyPr>
          <a:lstStyle/>
          <a:p>
            <a:pPr marL="342900" indent="-342900">
              <a:buAutoNum type="arabicPeriod"/>
            </a:pPr>
            <a:r>
              <a:rPr lang="zh-CN" altLang="en-US" dirty="0"/>
              <a:t>令人厌烦的精准广告。</a:t>
            </a:r>
            <a:endParaRPr lang="en-US" altLang="zh-CN" dirty="0"/>
          </a:p>
          <a:p>
            <a:endParaRPr lang="en-US" altLang="zh-CN" dirty="0"/>
          </a:p>
          <a:p>
            <a:r>
              <a:rPr lang="en-US" altLang="zh-CN" dirty="0"/>
              <a:t>           </a:t>
            </a:r>
            <a:r>
              <a:rPr lang="zh-CN" altLang="en-US" dirty="0">
                <a:solidFill>
                  <a:srgbClr val="0070C0"/>
                </a:solidFill>
              </a:rPr>
              <a:t>电商们想你之所想，忧你之所忧。</a:t>
            </a:r>
            <a:endParaRPr lang="en-US" altLang="zh-CN" dirty="0">
              <a:solidFill>
                <a:srgbClr val="0070C0"/>
              </a:solidFill>
            </a:endParaRPr>
          </a:p>
        </p:txBody>
      </p:sp>
      <p:sp>
        <p:nvSpPr>
          <p:cNvPr id="10" name="TextBox 9"/>
          <p:cNvSpPr txBox="1"/>
          <p:nvPr/>
        </p:nvSpPr>
        <p:spPr>
          <a:xfrm>
            <a:off x="936880" y="3573016"/>
            <a:ext cx="7451544" cy="923330"/>
          </a:xfrm>
          <a:prstGeom prst="rect">
            <a:avLst/>
          </a:prstGeom>
          <a:noFill/>
        </p:spPr>
        <p:txBody>
          <a:bodyPr wrap="square" rtlCol="0">
            <a:spAutoFit/>
          </a:bodyPr>
          <a:lstStyle/>
          <a:p>
            <a:pPr marL="342900" indent="-342900">
              <a:buAutoNum type="arabicPeriod" startAt="2"/>
            </a:pPr>
            <a:r>
              <a:rPr lang="zh-CN" altLang="en-US" dirty="0"/>
              <a:t>身份信息盗取与精准诈骗。</a:t>
            </a:r>
            <a:endParaRPr lang="en-US" altLang="zh-CN" dirty="0"/>
          </a:p>
          <a:p>
            <a:endParaRPr lang="en-US" altLang="zh-CN" dirty="0"/>
          </a:p>
          <a:p>
            <a:r>
              <a:rPr lang="en-US" altLang="zh-CN" dirty="0"/>
              <a:t>          </a:t>
            </a:r>
            <a:r>
              <a:rPr lang="zh-CN" altLang="en-US" dirty="0">
                <a:solidFill>
                  <a:srgbClr val="0070C0"/>
                </a:solidFill>
              </a:rPr>
              <a:t>山东徐玉玉电信诈骗案中，罪犯盗取高考生身份数据进行诈骗。</a:t>
            </a:r>
            <a:endParaRPr lang="en-US" altLang="zh-CN" dirty="0">
              <a:solidFill>
                <a:srgbClr val="0070C0"/>
              </a:solidFill>
            </a:endParaRPr>
          </a:p>
        </p:txBody>
      </p:sp>
      <p:sp>
        <p:nvSpPr>
          <p:cNvPr id="11" name="TextBox 10"/>
          <p:cNvSpPr txBox="1"/>
          <p:nvPr/>
        </p:nvSpPr>
        <p:spPr>
          <a:xfrm>
            <a:off x="950589" y="4787860"/>
            <a:ext cx="7221811" cy="1477328"/>
          </a:xfrm>
          <a:prstGeom prst="rect">
            <a:avLst/>
          </a:prstGeom>
          <a:noFill/>
        </p:spPr>
        <p:txBody>
          <a:bodyPr wrap="square" rtlCol="0">
            <a:spAutoFit/>
          </a:bodyPr>
          <a:lstStyle/>
          <a:p>
            <a:r>
              <a:rPr lang="en-US" altLang="zh-CN" dirty="0"/>
              <a:t>3. </a:t>
            </a:r>
            <a:r>
              <a:rPr lang="zh-CN" altLang="en-US" dirty="0"/>
              <a:t>个人隐私在现代社会的消失。</a:t>
            </a:r>
            <a:endParaRPr lang="en-US" altLang="zh-CN" dirty="0"/>
          </a:p>
          <a:p>
            <a:endParaRPr lang="en-US" altLang="zh-CN" dirty="0"/>
          </a:p>
          <a:p>
            <a:r>
              <a:rPr lang="en-US" altLang="zh-CN" dirty="0"/>
              <a:t>         </a:t>
            </a:r>
            <a:r>
              <a:rPr lang="zh-CN" altLang="en-US" dirty="0">
                <a:solidFill>
                  <a:srgbClr val="0070C0"/>
                </a:solidFill>
              </a:rPr>
              <a:t>“隐私不是公民权，而是特权。”</a:t>
            </a:r>
            <a:endParaRPr lang="en-US" altLang="zh-CN" dirty="0">
              <a:solidFill>
                <a:srgbClr val="0070C0"/>
              </a:solidFill>
            </a:endParaRPr>
          </a:p>
          <a:p>
            <a:r>
              <a:rPr lang="en-US" altLang="zh-CN" dirty="0">
                <a:solidFill>
                  <a:srgbClr val="0070C0"/>
                </a:solidFill>
              </a:rPr>
              <a:t>                                        -----------------------------</a:t>
            </a:r>
            <a:r>
              <a:rPr lang="zh-CN" altLang="en-US" dirty="0">
                <a:solidFill>
                  <a:srgbClr val="0070C0"/>
                </a:solidFill>
              </a:rPr>
              <a:t>电影</a:t>
            </a:r>
            <a:r>
              <a:rPr lang="en-US" altLang="zh-CN" dirty="0">
                <a:solidFill>
                  <a:srgbClr val="0070C0"/>
                </a:solidFill>
              </a:rPr>
              <a:t>《</a:t>
            </a:r>
            <a:r>
              <a:rPr lang="zh-CN" altLang="en-US" dirty="0">
                <a:solidFill>
                  <a:srgbClr val="0070C0"/>
                </a:solidFill>
              </a:rPr>
              <a:t>绝对控制</a:t>
            </a:r>
            <a:r>
              <a:rPr lang="en-US" altLang="zh-CN" dirty="0">
                <a:solidFill>
                  <a:srgbClr val="0070C0"/>
                </a:solidFill>
              </a:rPr>
              <a:t>》</a:t>
            </a:r>
          </a:p>
          <a:p>
            <a:endParaRPr lang="en-US" altLang="zh-CN" dirty="0"/>
          </a:p>
        </p:txBody>
      </p:sp>
    </p:spTree>
    <p:extLst>
      <p:ext uri="{BB962C8B-B14F-4D97-AF65-F5344CB8AC3E}">
        <p14:creationId xmlns:p14="http://schemas.microsoft.com/office/powerpoint/2010/main" val="34713130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69168" y="466966"/>
            <a:ext cx="8229600" cy="735360"/>
          </a:xfrm>
        </p:spPr>
        <p:txBody>
          <a:bodyPr>
            <a:noAutofit/>
          </a:bodyPr>
          <a:lstStyle/>
          <a:p>
            <a:r>
              <a:rPr lang="zh-CN" altLang="en-US" sz="2800" dirty="0"/>
              <a:t>大数据、信息科学、计算机技术在工程伦理，人性，安全，社会，未来等方面的思考。</a:t>
            </a:r>
          </a:p>
        </p:txBody>
      </p:sp>
      <p:sp>
        <p:nvSpPr>
          <p:cNvPr id="3" name="内容占位符 2"/>
          <p:cNvSpPr>
            <a:spLocks noGrp="1"/>
          </p:cNvSpPr>
          <p:nvPr>
            <p:ph idx="1"/>
          </p:nvPr>
        </p:nvSpPr>
        <p:spPr>
          <a:xfrm>
            <a:off x="467544" y="1484784"/>
            <a:ext cx="3693096" cy="4680520"/>
          </a:xfrm>
        </p:spPr>
        <p:txBody>
          <a:bodyPr>
            <a:normAutofit/>
          </a:bodyPr>
          <a:lstStyle/>
          <a:p>
            <a:r>
              <a:rPr lang="en-US" altLang="zh-CN" dirty="0"/>
              <a:t>《</a:t>
            </a:r>
            <a:r>
              <a:rPr lang="zh-CN" altLang="en-US" dirty="0"/>
              <a:t>少数派报告</a:t>
            </a:r>
            <a:r>
              <a:rPr lang="en-US" altLang="zh-CN" dirty="0"/>
              <a:t>》2002</a:t>
            </a:r>
          </a:p>
          <a:p>
            <a:r>
              <a:rPr lang="zh-CN" altLang="en-US" dirty="0"/>
              <a:t>电影</a:t>
            </a:r>
            <a:endParaRPr lang="en-US" altLang="zh-CN" dirty="0"/>
          </a:p>
          <a:p>
            <a:endParaRPr lang="en-US" altLang="zh-CN" dirty="0"/>
          </a:p>
          <a:p>
            <a:r>
              <a:rPr lang="zh-CN" altLang="en-US" dirty="0"/>
              <a:t>关于生物特征认证，大数据，高性能计算机系统，脑科学，人性，社会，法律的故事。</a:t>
            </a:r>
            <a:endParaRPr lang="en-US" altLang="zh-CN" dirty="0"/>
          </a:p>
          <a:p>
            <a:endParaRPr lang="en-US" altLang="zh-CN" dirty="0"/>
          </a:p>
          <a:p>
            <a:r>
              <a:rPr lang="zh-CN" altLang="en-US" dirty="0"/>
              <a:t>随着科技的发展，未来的人类社会真会变成一个</a:t>
            </a:r>
            <a:r>
              <a:rPr lang="en-US" altLang="zh-CN" dirty="0"/>
              <a:t>Dystopia</a:t>
            </a:r>
            <a:r>
              <a:rPr lang="zh-CN" altLang="en-US" dirty="0"/>
              <a:t>吗？</a:t>
            </a:r>
            <a:endParaRPr lang="en-US" altLang="zh-CN" dirty="0"/>
          </a:p>
          <a:p>
            <a:pPr marL="0" indent="0">
              <a:buNone/>
            </a:pPr>
            <a:endParaRPr lang="en-US" altLang="zh-CN" dirty="0"/>
          </a:p>
          <a:p>
            <a:pPr marL="0" indent="0">
              <a:buNone/>
            </a:pPr>
            <a:endParaRPr lang="en-US" altLang="zh-CN" dirty="0"/>
          </a:p>
          <a:p>
            <a:pPr marL="0" indent="0">
              <a:buNone/>
            </a:pPr>
            <a:endParaRPr lang="en-US" altLang="zh-CN" dirty="0"/>
          </a:p>
        </p:txBody>
      </p:sp>
      <p:pic>
        <p:nvPicPr>
          <p:cNvPr id="5" name="图片 4"/>
          <p:cNvPicPr>
            <a:picLocks noChangeAspect="1"/>
          </p:cNvPicPr>
          <p:nvPr/>
        </p:nvPicPr>
        <p:blipFill>
          <a:blip r:embed="rId2"/>
          <a:stretch>
            <a:fillRect/>
          </a:stretch>
        </p:blipFill>
        <p:spPr>
          <a:xfrm>
            <a:off x="4067944" y="1340768"/>
            <a:ext cx="4659832" cy="5352151"/>
          </a:xfrm>
          <a:prstGeom prst="rect">
            <a:avLst/>
          </a:prstGeom>
        </p:spPr>
      </p:pic>
    </p:spTree>
    <p:extLst>
      <p:ext uri="{BB962C8B-B14F-4D97-AF65-F5344CB8AC3E}">
        <p14:creationId xmlns:p14="http://schemas.microsoft.com/office/powerpoint/2010/main" val="22296943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69168" y="466966"/>
            <a:ext cx="8229600" cy="735360"/>
          </a:xfrm>
        </p:spPr>
        <p:txBody>
          <a:bodyPr>
            <a:noAutofit/>
          </a:bodyPr>
          <a:lstStyle/>
          <a:p>
            <a:r>
              <a:rPr lang="zh-CN" altLang="en-US" sz="2800" dirty="0"/>
              <a:t>大数据、信息科学、计算机技术在工程伦理，人性，安全，社会，未来等方面的思考。</a:t>
            </a:r>
          </a:p>
        </p:txBody>
      </p:sp>
      <p:sp>
        <p:nvSpPr>
          <p:cNvPr id="3" name="内容占位符 2"/>
          <p:cNvSpPr>
            <a:spLocks noGrp="1"/>
          </p:cNvSpPr>
          <p:nvPr>
            <p:ph idx="1"/>
          </p:nvPr>
        </p:nvSpPr>
        <p:spPr>
          <a:xfrm>
            <a:off x="467544" y="1484784"/>
            <a:ext cx="3693096" cy="4248472"/>
          </a:xfrm>
        </p:spPr>
        <p:txBody>
          <a:bodyPr/>
          <a:lstStyle/>
          <a:p>
            <a:r>
              <a:rPr lang="en-US" altLang="zh-CN" dirty="0"/>
              <a:t>《</a:t>
            </a:r>
            <a:r>
              <a:rPr lang="zh-CN" altLang="en-US" dirty="0"/>
              <a:t>命运石之门</a:t>
            </a:r>
            <a:r>
              <a:rPr lang="en-US" altLang="zh-CN" dirty="0"/>
              <a:t>》2011</a:t>
            </a:r>
          </a:p>
          <a:p>
            <a:r>
              <a:rPr lang="zh-CN" altLang="en-US" dirty="0"/>
              <a:t>动漫</a:t>
            </a:r>
            <a:endParaRPr lang="en-US" altLang="zh-CN" dirty="0"/>
          </a:p>
          <a:p>
            <a:endParaRPr lang="en-US" altLang="zh-CN" dirty="0"/>
          </a:p>
          <a:p>
            <a:r>
              <a:rPr lang="zh-CN" altLang="en-US" dirty="0"/>
              <a:t>关于时空理论，大型强子对撞机，计算机系统，友情，爱情，人性的故事。</a:t>
            </a:r>
            <a:endParaRPr lang="en-US" altLang="zh-CN" dirty="0"/>
          </a:p>
          <a:p>
            <a:endParaRPr lang="en-US" altLang="zh-CN" dirty="0"/>
          </a:p>
          <a:p>
            <a:r>
              <a:rPr lang="zh-CN" altLang="en-US" dirty="0"/>
              <a:t>请一定要坚持过</a:t>
            </a:r>
            <a:r>
              <a:rPr lang="en-US" altLang="zh-CN" dirty="0"/>
              <a:t>12</a:t>
            </a:r>
            <a:r>
              <a:rPr lang="zh-CN" altLang="en-US" dirty="0"/>
              <a:t>集。</a:t>
            </a:r>
            <a:endParaRPr lang="en-US" altLang="zh-CN" dirty="0"/>
          </a:p>
          <a:p>
            <a:pPr marL="0" indent="0">
              <a:buNone/>
            </a:pPr>
            <a:endParaRPr lang="en-US" altLang="zh-CN" dirty="0"/>
          </a:p>
          <a:p>
            <a:pPr marL="0" indent="0">
              <a:buNone/>
            </a:pPr>
            <a:endParaRPr lang="en-US" altLang="zh-CN" dirty="0"/>
          </a:p>
          <a:p>
            <a:pPr marL="0" indent="0">
              <a:buNone/>
            </a:pPr>
            <a:endParaRPr lang="en-US" altLang="zh-CN" dirty="0"/>
          </a:p>
        </p:txBody>
      </p:sp>
      <p:pic>
        <p:nvPicPr>
          <p:cNvPr id="4" name="图片 3"/>
          <p:cNvPicPr>
            <a:picLocks noChangeAspect="1"/>
          </p:cNvPicPr>
          <p:nvPr/>
        </p:nvPicPr>
        <p:blipFill>
          <a:blip r:embed="rId2"/>
          <a:stretch>
            <a:fillRect/>
          </a:stretch>
        </p:blipFill>
        <p:spPr>
          <a:xfrm>
            <a:off x="3995936" y="1340769"/>
            <a:ext cx="4993277" cy="5328592"/>
          </a:xfrm>
          <a:prstGeom prst="rect">
            <a:avLst/>
          </a:prstGeom>
        </p:spPr>
      </p:pic>
    </p:spTree>
    <p:extLst>
      <p:ext uri="{BB962C8B-B14F-4D97-AF65-F5344CB8AC3E}">
        <p14:creationId xmlns:p14="http://schemas.microsoft.com/office/powerpoint/2010/main" val="2842681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主讲教材</a:t>
            </a:r>
          </a:p>
        </p:txBody>
      </p:sp>
      <p:sp>
        <p:nvSpPr>
          <p:cNvPr id="3" name="内容占位符 2"/>
          <p:cNvSpPr>
            <a:spLocks noGrp="1"/>
          </p:cNvSpPr>
          <p:nvPr>
            <p:ph idx="1"/>
          </p:nvPr>
        </p:nvSpPr>
        <p:spPr/>
        <p:txBody>
          <a:bodyPr/>
          <a:lstStyle/>
          <a:p>
            <a:r>
              <a:rPr lang="en-US" altLang="zh-CN" dirty="0"/>
              <a:t>《</a:t>
            </a:r>
            <a:r>
              <a:rPr lang="zh-CN" altLang="en-US" dirty="0"/>
              <a:t>图解机器学习</a:t>
            </a:r>
            <a:r>
              <a:rPr lang="en-US" altLang="zh-CN" dirty="0"/>
              <a:t>》</a:t>
            </a:r>
            <a:r>
              <a:rPr lang="zh-CN" altLang="en-US" dirty="0"/>
              <a:t>，杉山将（日本）著，许永伟译。人民邮电出版社。</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10801" y="2492896"/>
            <a:ext cx="6259212" cy="37184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027413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杉山将 </a:t>
            </a:r>
            <a:r>
              <a:rPr lang="en-US" altLang="zh-CN" dirty="0"/>
              <a:t>– Masashi Sugiyama</a:t>
            </a:r>
            <a:endParaRPr lang="zh-CN" altLang="en-US" dirty="0"/>
          </a:p>
        </p:txBody>
      </p:sp>
      <p:sp>
        <p:nvSpPr>
          <p:cNvPr id="3" name="内容占位符 2"/>
          <p:cNvSpPr>
            <a:spLocks noGrp="1"/>
          </p:cNvSpPr>
          <p:nvPr>
            <p:ph idx="1"/>
          </p:nvPr>
        </p:nvSpPr>
        <p:spPr>
          <a:xfrm>
            <a:off x="2195736" y="1600200"/>
            <a:ext cx="6696744" cy="4997152"/>
          </a:xfrm>
        </p:spPr>
        <p:txBody>
          <a:bodyPr/>
          <a:lstStyle/>
          <a:p>
            <a:r>
              <a:rPr lang="en-US" altLang="zh-CN" dirty="0"/>
              <a:t>Director of RIKEN (</a:t>
            </a:r>
            <a:r>
              <a:rPr lang="ja-JP" altLang="en-US" dirty="0"/>
              <a:t>りかがくけんきゅうしょ</a:t>
            </a:r>
            <a:r>
              <a:rPr lang="en-US" altLang="zh-CN" dirty="0"/>
              <a:t>) Center for Advanced Intelligence Project (</a:t>
            </a:r>
            <a:r>
              <a:rPr lang="zh-CN" altLang="en-US" dirty="0"/>
              <a:t>日本理化学研究所先进智能研究中心主任</a:t>
            </a:r>
            <a:r>
              <a:rPr lang="en-US" altLang="zh-CN" dirty="0"/>
              <a:t>)</a:t>
            </a:r>
          </a:p>
          <a:p>
            <a:r>
              <a:rPr lang="en-US" altLang="zh-CN" dirty="0"/>
              <a:t>Professor, University of Tokyo, since 2014.</a:t>
            </a:r>
          </a:p>
          <a:p>
            <a:r>
              <a:rPr lang="en-US" altLang="zh-CN" dirty="0"/>
              <a:t>Icon of AI and ML research of Japan</a:t>
            </a:r>
          </a:p>
          <a:p>
            <a:r>
              <a:rPr lang="en-US" altLang="zh-CN" dirty="0"/>
              <a:t>Publications: 《Machine Learning in Non-Stationary Environments》</a:t>
            </a:r>
            <a:r>
              <a:rPr lang="zh-CN" altLang="en-US" dirty="0"/>
              <a:t>，</a:t>
            </a:r>
            <a:r>
              <a:rPr lang="en-US" altLang="zh-CN" dirty="0"/>
              <a:t>《Density Ratio Estimation in Machine Learning》,《</a:t>
            </a:r>
            <a:r>
              <a:rPr lang="zh-CN" altLang="en-US" dirty="0"/>
              <a:t>图解机器学习</a:t>
            </a:r>
            <a:r>
              <a:rPr lang="en-US" altLang="zh-CN" dirty="0"/>
              <a:t>》</a:t>
            </a:r>
          </a:p>
          <a:p>
            <a:r>
              <a:rPr lang="en-US" altLang="zh-CN" dirty="0"/>
              <a:t>Speech in CCAI 2017: “The research progress of weak-supervised machine learning”</a:t>
            </a:r>
            <a:r>
              <a:rPr lang="zh-CN" altLang="en-US" dirty="0"/>
              <a:t>（弱监督机器学习的研究进展）</a:t>
            </a:r>
            <a:endParaRPr lang="en-US" altLang="zh-CN" dirty="0"/>
          </a:p>
          <a:p>
            <a:endParaRPr lang="en-US" altLang="zh-CN" dirty="0"/>
          </a:p>
          <a:p>
            <a:endParaRPr lang="zh-CN" alt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1700808"/>
            <a:ext cx="1787441" cy="20882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842985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辅助教材</a:t>
            </a:r>
          </a:p>
        </p:txBody>
      </p:sp>
      <p:sp>
        <p:nvSpPr>
          <p:cNvPr id="3" name="内容占位符 2"/>
          <p:cNvSpPr>
            <a:spLocks noGrp="1"/>
          </p:cNvSpPr>
          <p:nvPr>
            <p:ph idx="1"/>
          </p:nvPr>
        </p:nvSpPr>
        <p:spPr/>
        <p:txBody>
          <a:bodyPr/>
          <a:lstStyle/>
          <a:p>
            <a:r>
              <a:rPr lang="en-US" altLang="zh-CN" dirty="0"/>
              <a:t>《</a:t>
            </a:r>
            <a:r>
              <a:rPr lang="zh-CN" altLang="en-US" dirty="0"/>
              <a:t>机器学习</a:t>
            </a:r>
            <a:r>
              <a:rPr lang="en-US" altLang="zh-CN" dirty="0"/>
              <a:t>》</a:t>
            </a:r>
            <a:r>
              <a:rPr lang="zh-CN" altLang="en-US" dirty="0"/>
              <a:t>，周志华（中国）著。清华大学出版社。</a:t>
            </a:r>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8426" y="2276872"/>
            <a:ext cx="7423150" cy="40687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文本框 4"/>
          <p:cNvSpPr txBox="1"/>
          <p:nvPr/>
        </p:nvSpPr>
        <p:spPr>
          <a:xfrm>
            <a:off x="993004" y="2420888"/>
            <a:ext cx="1512168" cy="369332"/>
          </a:xfrm>
          <a:prstGeom prst="rect">
            <a:avLst/>
          </a:prstGeom>
          <a:noFill/>
        </p:spPr>
        <p:txBody>
          <a:bodyPr wrap="square" rtlCol="0">
            <a:spAutoFit/>
          </a:bodyPr>
          <a:lstStyle/>
          <a:p>
            <a:r>
              <a:rPr lang="zh-CN" altLang="en-US" dirty="0">
                <a:solidFill>
                  <a:srgbClr val="FF0000"/>
                </a:solidFill>
              </a:rPr>
              <a:t>“西瓜书”</a:t>
            </a:r>
          </a:p>
        </p:txBody>
      </p:sp>
    </p:spTree>
    <p:extLst>
      <p:ext uri="{BB962C8B-B14F-4D97-AF65-F5344CB8AC3E}">
        <p14:creationId xmlns:p14="http://schemas.microsoft.com/office/powerpoint/2010/main" val="18556103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周志华（</a:t>
            </a:r>
            <a:r>
              <a:rPr lang="en-US" altLang="zh-CN" dirty="0" err="1"/>
              <a:t>Zhihua</a:t>
            </a:r>
            <a:r>
              <a:rPr lang="en-US" altLang="zh-CN" dirty="0"/>
              <a:t> Zhou</a:t>
            </a:r>
            <a:r>
              <a:rPr lang="zh-CN" altLang="en-US" dirty="0"/>
              <a:t>）</a:t>
            </a:r>
          </a:p>
        </p:txBody>
      </p:sp>
      <p:sp>
        <p:nvSpPr>
          <p:cNvPr id="3" name="内容占位符 2"/>
          <p:cNvSpPr>
            <a:spLocks noGrp="1"/>
          </p:cNvSpPr>
          <p:nvPr>
            <p:ph idx="1"/>
          </p:nvPr>
        </p:nvSpPr>
        <p:spPr>
          <a:xfrm>
            <a:off x="2195736" y="1600200"/>
            <a:ext cx="6696744" cy="5069160"/>
          </a:xfrm>
        </p:spPr>
        <p:txBody>
          <a:bodyPr>
            <a:normAutofit lnSpcReduction="10000"/>
          </a:bodyPr>
          <a:lstStyle/>
          <a:p>
            <a:r>
              <a:rPr lang="en-US" altLang="zh-CN" dirty="0"/>
              <a:t>Professor of Nanjing University, since 2003.</a:t>
            </a:r>
          </a:p>
          <a:p>
            <a:r>
              <a:rPr lang="en-US" altLang="zh-CN" dirty="0"/>
              <a:t>Titles: </a:t>
            </a:r>
            <a:r>
              <a:rPr lang="zh-CN" altLang="en-US" dirty="0"/>
              <a:t>国家杰出青年科学基金获得者</a:t>
            </a:r>
            <a:r>
              <a:rPr lang="en-US" altLang="zh-CN" dirty="0"/>
              <a:t>(2003);</a:t>
            </a:r>
            <a:r>
              <a:rPr lang="zh-CN" altLang="en-US" dirty="0"/>
              <a:t>长江学者</a:t>
            </a:r>
            <a:r>
              <a:rPr lang="en-US" altLang="zh-CN" dirty="0"/>
              <a:t>(2006); IEEE Fellow(2012). </a:t>
            </a:r>
          </a:p>
          <a:p>
            <a:endParaRPr lang="en-US" altLang="zh-CN" dirty="0"/>
          </a:p>
          <a:p>
            <a:r>
              <a:rPr lang="en-US" altLang="zh-CN" dirty="0"/>
              <a:t>An icon of AI and ML research of China.</a:t>
            </a:r>
          </a:p>
          <a:p>
            <a:endParaRPr lang="en-US" altLang="zh-CN" dirty="0"/>
          </a:p>
          <a:p>
            <a:r>
              <a:rPr lang="en-US" altLang="zh-CN" dirty="0"/>
              <a:t>Publications: 《Ensemble Methods: Foundations and Algorithms》</a:t>
            </a:r>
            <a:r>
              <a:rPr lang="zh-CN" altLang="en-US" dirty="0"/>
              <a:t>，</a:t>
            </a:r>
            <a:r>
              <a:rPr lang="en-US" altLang="zh-CN" dirty="0"/>
              <a:t>《</a:t>
            </a:r>
            <a:r>
              <a:rPr lang="zh-CN" altLang="en-US" dirty="0"/>
              <a:t>机器学习</a:t>
            </a:r>
            <a:r>
              <a:rPr lang="en-US" altLang="zh-CN" dirty="0"/>
              <a:t>》</a:t>
            </a:r>
          </a:p>
          <a:p>
            <a:endParaRPr lang="en-US" altLang="zh-CN" dirty="0"/>
          </a:p>
          <a:p>
            <a:r>
              <a:rPr lang="en-US" altLang="zh-CN" dirty="0"/>
              <a:t>H-index: 78.  Cited 25000+.</a:t>
            </a:r>
          </a:p>
          <a:p>
            <a:endParaRPr lang="en-US" altLang="zh-CN" dirty="0"/>
          </a:p>
          <a:p>
            <a:r>
              <a:rPr lang="en-US" altLang="zh-CN" dirty="0"/>
              <a:t>Research directions: Ensemble methods (</a:t>
            </a:r>
            <a:r>
              <a:rPr lang="zh-CN" altLang="en-US" dirty="0"/>
              <a:t>集成学习</a:t>
            </a:r>
            <a:r>
              <a:rPr lang="en-US" altLang="zh-CN" dirty="0"/>
              <a:t>), Boosting methods.</a:t>
            </a:r>
          </a:p>
          <a:p>
            <a:endParaRPr lang="en-US" altLang="zh-CN" dirty="0"/>
          </a:p>
          <a:p>
            <a:endParaRPr lang="zh-CN"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1700808"/>
            <a:ext cx="1905000" cy="26908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38746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332656"/>
            <a:ext cx="8229600" cy="990600"/>
          </a:xfrm>
        </p:spPr>
        <p:txBody>
          <a:bodyPr/>
          <a:lstStyle/>
          <a:p>
            <a:r>
              <a:rPr lang="zh-CN" altLang="en-US" dirty="0"/>
              <a:t>成绩统计形式</a:t>
            </a:r>
          </a:p>
        </p:txBody>
      </p:sp>
      <p:sp>
        <p:nvSpPr>
          <p:cNvPr id="3" name="内容占位符 2"/>
          <p:cNvSpPr>
            <a:spLocks noGrp="1"/>
          </p:cNvSpPr>
          <p:nvPr>
            <p:ph idx="1"/>
          </p:nvPr>
        </p:nvSpPr>
        <p:spPr>
          <a:xfrm>
            <a:off x="457200" y="1323256"/>
            <a:ext cx="8229600" cy="5274096"/>
          </a:xfrm>
        </p:spPr>
        <p:txBody>
          <a:bodyPr>
            <a:normAutofit fontScale="92500" lnSpcReduction="10000"/>
          </a:bodyPr>
          <a:lstStyle/>
          <a:p>
            <a:r>
              <a:rPr lang="en-US" altLang="zh-CN" dirty="0">
                <a:solidFill>
                  <a:srgbClr val="FF0000"/>
                </a:solidFill>
              </a:rPr>
              <a:t>10% </a:t>
            </a:r>
            <a:r>
              <a:rPr lang="zh-CN" altLang="en-US" dirty="0"/>
              <a:t>平时成绩（点名</a:t>
            </a:r>
            <a:r>
              <a:rPr lang="en-US" altLang="zh-CN" dirty="0"/>
              <a:t>5</a:t>
            </a:r>
            <a:r>
              <a:rPr lang="zh-CN" altLang="en-US" dirty="0"/>
              <a:t>次左右，上课表现）。</a:t>
            </a:r>
            <a:endParaRPr lang="en-US" altLang="zh-CN" dirty="0"/>
          </a:p>
          <a:p>
            <a:endParaRPr lang="en-US" altLang="zh-CN" dirty="0"/>
          </a:p>
          <a:p>
            <a:r>
              <a:rPr lang="zh-CN" altLang="en-US" dirty="0">
                <a:solidFill>
                  <a:srgbClr val="FF0000"/>
                </a:solidFill>
              </a:rPr>
              <a:t>约</a:t>
            </a:r>
            <a:r>
              <a:rPr lang="en-US" altLang="zh-CN" dirty="0">
                <a:solidFill>
                  <a:srgbClr val="FF0000"/>
                </a:solidFill>
              </a:rPr>
              <a:t>20%  </a:t>
            </a:r>
            <a:r>
              <a:rPr lang="en-US" altLang="zh-CN" dirty="0"/>
              <a:t>1</a:t>
            </a:r>
            <a:r>
              <a:rPr lang="en-US" altLang="zh-CN" baseline="30000" dirty="0"/>
              <a:t>st</a:t>
            </a:r>
            <a:r>
              <a:rPr lang="zh-CN" altLang="en-US" dirty="0"/>
              <a:t>大作业，使用</a:t>
            </a:r>
            <a:r>
              <a:rPr lang="en-US" altLang="zh-CN" dirty="0"/>
              <a:t>Kernel Density Estimation</a:t>
            </a:r>
            <a:r>
              <a:rPr lang="zh-CN" altLang="en-US" dirty="0"/>
              <a:t>进行图像序列中的运动目标检测。（</a:t>
            </a:r>
            <a:r>
              <a:rPr lang="en-US" altLang="zh-CN" dirty="0"/>
              <a:t>1 week</a:t>
            </a:r>
            <a:r>
              <a:rPr lang="zh-CN" altLang="en-US" dirty="0"/>
              <a:t>）</a:t>
            </a:r>
            <a:endParaRPr lang="en-US" altLang="zh-CN" dirty="0"/>
          </a:p>
          <a:p>
            <a:endParaRPr lang="en-US" altLang="zh-CN" dirty="0"/>
          </a:p>
          <a:p>
            <a:r>
              <a:rPr lang="zh-CN" altLang="en-US" dirty="0">
                <a:solidFill>
                  <a:srgbClr val="FF0000"/>
                </a:solidFill>
              </a:rPr>
              <a:t>约</a:t>
            </a:r>
            <a:r>
              <a:rPr lang="en-US" altLang="zh-CN" dirty="0">
                <a:solidFill>
                  <a:srgbClr val="FF0000"/>
                </a:solidFill>
              </a:rPr>
              <a:t>20%  </a:t>
            </a:r>
            <a:r>
              <a:rPr lang="en-US" altLang="zh-CN" dirty="0"/>
              <a:t>2</a:t>
            </a:r>
            <a:r>
              <a:rPr lang="en-US" altLang="zh-CN" baseline="30000" dirty="0"/>
              <a:t>nd</a:t>
            </a:r>
            <a:r>
              <a:rPr lang="zh-CN" altLang="en-US" dirty="0"/>
              <a:t>大作业，</a:t>
            </a:r>
            <a:r>
              <a:rPr lang="en-US" altLang="zh-CN" dirty="0"/>
              <a:t>Part1:</a:t>
            </a:r>
            <a:r>
              <a:rPr lang="zh-CN" altLang="en-US" dirty="0"/>
              <a:t>使用</a:t>
            </a:r>
            <a:r>
              <a:rPr lang="en-US" altLang="zh-CN" dirty="0"/>
              <a:t>PCA</a:t>
            </a:r>
            <a:r>
              <a:rPr lang="zh-CN" altLang="en-US" dirty="0"/>
              <a:t>对海量数据进行降维并显示出数据的降维分布。</a:t>
            </a:r>
            <a:r>
              <a:rPr lang="en-US" altLang="zh-CN" dirty="0"/>
              <a:t>Part2:PCA</a:t>
            </a:r>
            <a:r>
              <a:rPr lang="zh-CN" altLang="en-US" dirty="0"/>
              <a:t>的法向量拟合计算。 </a:t>
            </a:r>
            <a:r>
              <a:rPr lang="en-US" altLang="zh-CN" dirty="0"/>
              <a:t>(1 week)</a:t>
            </a:r>
          </a:p>
          <a:p>
            <a:endParaRPr lang="en-US" altLang="zh-CN" dirty="0"/>
          </a:p>
          <a:p>
            <a:r>
              <a:rPr lang="zh-CN" altLang="en-US" dirty="0">
                <a:solidFill>
                  <a:srgbClr val="FF0000"/>
                </a:solidFill>
              </a:rPr>
              <a:t>约</a:t>
            </a:r>
            <a:r>
              <a:rPr lang="en-US" altLang="zh-CN" dirty="0">
                <a:solidFill>
                  <a:srgbClr val="FF0000"/>
                </a:solidFill>
              </a:rPr>
              <a:t>20%  </a:t>
            </a:r>
            <a:r>
              <a:rPr lang="en-US" altLang="zh-CN" dirty="0"/>
              <a:t>3</a:t>
            </a:r>
            <a:r>
              <a:rPr lang="en-US" altLang="zh-CN" baseline="30000" dirty="0"/>
              <a:t>rd</a:t>
            </a:r>
            <a:r>
              <a:rPr lang="zh-CN" altLang="en-US" dirty="0"/>
              <a:t>大作业，</a:t>
            </a:r>
            <a:r>
              <a:rPr lang="en-US" altLang="zh-CN" dirty="0"/>
              <a:t>Part1:</a:t>
            </a:r>
            <a:r>
              <a:rPr lang="zh-CN" altLang="en-US" dirty="0"/>
              <a:t>使用</a:t>
            </a:r>
            <a:r>
              <a:rPr lang="en-US" altLang="zh-CN" dirty="0"/>
              <a:t>EM</a:t>
            </a:r>
            <a:r>
              <a:rPr lang="zh-CN" altLang="en-US" dirty="0"/>
              <a:t>算法对</a:t>
            </a:r>
            <a:r>
              <a:rPr lang="en-US" altLang="zh-CN" dirty="0"/>
              <a:t>GMM</a:t>
            </a:r>
            <a:r>
              <a:rPr lang="zh-CN" altLang="en-US" dirty="0"/>
              <a:t>模型进行参数估计并应用于多种数据集上。</a:t>
            </a:r>
            <a:r>
              <a:rPr lang="en-US" altLang="zh-CN" dirty="0"/>
              <a:t>Part2</a:t>
            </a:r>
            <a:r>
              <a:rPr lang="zh-CN" altLang="en-US" dirty="0"/>
              <a:t>：使用在线</a:t>
            </a:r>
            <a:r>
              <a:rPr lang="en-US" altLang="zh-CN" dirty="0"/>
              <a:t>EM</a:t>
            </a:r>
            <a:r>
              <a:rPr lang="zh-CN" altLang="en-US" dirty="0"/>
              <a:t>算法对图像序列的背景模型进行建模。 </a:t>
            </a:r>
            <a:r>
              <a:rPr lang="en-US" altLang="zh-CN" dirty="0"/>
              <a:t>(2 weeks)</a:t>
            </a:r>
          </a:p>
          <a:p>
            <a:endParaRPr lang="en-US" altLang="zh-CN" dirty="0"/>
          </a:p>
          <a:p>
            <a:r>
              <a:rPr lang="en-US" altLang="zh-CN" dirty="0">
                <a:solidFill>
                  <a:srgbClr val="FF0000"/>
                </a:solidFill>
              </a:rPr>
              <a:t>30%  </a:t>
            </a:r>
            <a:r>
              <a:rPr lang="zh-CN" altLang="en-US" dirty="0"/>
              <a:t>期末考试。主要是以简答和填空为主，会出得比较简单，计算题最多</a:t>
            </a:r>
            <a:r>
              <a:rPr lang="en-US" altLang="zh-CN" dirty="0"/>
              <a:t>1</a:t>
            </a:r>
            <a:r>
              <a:rPr lang="zh-CN" altLang="en-US" dirty="0"/>
              <a:t>道。</a:t>
            </a:r>
          </a:p>
        </p:txBody>
      </p:sp>
    </p:spTree>
    <p:extLst>
      <p:ext uri="{BB962C8B-B14F-4D97-AF65-F5344CB8AC3E}">
        <p14:creationId xmlns:p14="http://schemas.microsoft.com/office/powerpoint/2010/main" val="7997828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课程内容介绍（较为松散）</a:t>
            </a:r>
          </a:p>
        </p:txBody>
      </p:sp>
      <p:sp>
        <p:nvSpPr>
          <p:cNvPr id="3" name="内容占位符 2"/>
          <p:cNvSpPr>
            <a:spLocks noGrp="1"/>
          </p:cNvSpPr>
          <p:nvPr>
            <p:ph idx="1"/>
          </p:nvPr>
        </p:nvSpPr>
        <p:spPr>
          <a:xfrm>
            <a:off x="467544" y="1700808"/>
            <a:ext cx="8229600" cy="4637112"/>
          </a:xfrm>
        </p:spPr>
        <p:txBody>
          <a:bodyPr/>
          <a:lstStyle/>
          <a:p>
            <a:r>
              <a:rPr lang="zh-CN" altLang="en-US" dirty="0"/>
              <a:t>数据分析是要干什么？</a:t>
            </a:r>
            <a:endParaRPr lang="en-US" altLang="zh-CN" dirty="0"/>
          </a:p>
          <a:p>
            <a:r>
              <a:rPr lang="zh-CN" altLang="en-US" dirty="0"/>
              <a:t>模式识别与机器学习的关系？</a:t>
            </a:r>
            <a:endParaRPr lang="en-US" altLang="zh-CN" dirty="0"/>
          </a:p>
          <a:p>
            <a:r>
              <a:rPr lang="zh-CN" altLang="en-US" dirty="0"/>
              <a:t>机器学习要解决的问题是什么？</a:t>
            </a:r>
            <a:endParaRPr lang="en-US" altLang="zh-CN" dirty="0"/>
          </a:p>
          <a:p>
            <a:r>
              <a:rPr lang="zh-CN" altLang="en-US" dirty="0"/>
              <a:t>机器学习≠深度学习（</a:t>
            </a:r>
            <a:r>
              <a:rPr lang="en-US" altLang="zh-CN" dirty="0"/>
              <a:t>Deep Learning</a:t>
            </a:r>
            <a:r>
              <a:rPr lang="zh-CN" altLang="en-US" dirty="0"/>
              <a:t>）</a:t>
            </a:r>
            <a:endParaRPr lang="en-US" altLang="zh-CN" dirty="0"/>
          </a:p>
          <a:p>
            <a:r>
              <a:rPr lang="zh-CN" altLang="en-US" dirty="0"/>
              <a:t>常见的</a:t>
            </a:r>
            <a:r>
              <a:rPr lang="zh-CN" altLang="en-US" dirty="0">
                <a:solidFill>
                  <a:srgbClr val="FF0000"/>
                </a:solidFill>
              </a:rPr>
              <a:t>数据分析</a:t>
            </a:r>
            <a:r>
              <a:rPr lang="zh-CN" altLang="en-US" dirty="0"/>
              <a:t>和</a:t>
            </a:r>
            <a:r>
              <a:rPr lang="zh-CN" altLang="en-US" dirty="0">
                <a:solidFill>
                  <a:srgbClr val="FF0000"/>
                </a:solidFill>
              </a:rPr>
              <a:t>机器学习方法</a:t>
            </a:r>
            <a:r>
              <a:rPr lang="zh-CN" altLang="en-US" dirty="0"/>
              <a:t>，我们在日常科研中应该怎么去使用它们？如何扬长避短？</a:t>
            </a:r>
            <a:endParaRPr lang="en-US" altLang="zh-CN" dirty="0"/>
          </a:p>
          <a:p>
            <a:r>
              <a:rPr lang="zh-CN" altLang="en-US" dirty="0"/>
              <a:t>研究生做科研要注意的一些问题。</a:t>
            </a:r>
            <a:endParaRPr lang="en-US" altLang="zh-CN" dirty="0"/>
          </a:p>
          <a:p>
            <a:r>
              <a:rPr lang="zh-CN" altLang="en-US" dirty="0"/>
              <a:t>英文</a:t>
            </a:r>
            <a:r>
              <a:rPr lang="en-US" altLang="zh-CN" dirty="0"/>
              <a:t>paper</a:t>
            </a:r>
            <a:r>
              <a:rPr lang="zh-CN" altLang="en-US" dirty="0"/>
              <a:t>写作要注意什么？</a:t>
            </a:r>
            <a:endParaRPr lang="en-US" altLang="zh-CN" dirty="0"/>
          </a:p>
          <a:p>
            <a:r>
              <a:rPr lang="zh-CN" altLang="en-US" dirty="0"/>
              <a:t>一些相关的数学工具应该怎么用？</a:t>
            </a:r>
            <a:endParaRPr lang="en-US" altLang="zh-CN" dirty="0"/>
          </a:p>
          <a:p>
            <a:r>
              <a:rPr lang="zh-CN" altLang="en-US" dirty="0"/>
              <a:t>一些我做过的科研项目经验。</a:t>
            </a:r>
          </a:p>
        </p:txBody>
      </p:sp>
    </p:spTree>
    <p:extLst>
      <p:ext uri="{BB962C8B-B14F-4D97-AF65-F5344CB8AC3E}">
        <p14:creationId xmlns:p14="http://schemas.microsoft.com/office/powerpoint/2010/main" val="12066179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云形 4"/>
          <p:cNvSpPr/>
          <p:nvPr/>
        </p:nvSpPr>
        <p:spPr>
          <a:xfrm>
            <a:off x="3219860" y="3416883"/>
            <a:ext cx="2134233" cy="1603861"/>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lstStyle/>
          <a:p>
            <a:r>
              <a:rPr lang="zh-CN" altLang="en-US" dirty="0"/>
              <a:t>数据</a:t>
            </a:r>
          </a:p>
        </p:txBody>
      </p:sp>
      <p:sp>
        <p:nvSpPr>
          <p:cNvPr id="3" name="内容占位符 2"/>
          <p:cNvSpPr>
            <a:spLocks noGrp="1"/>
          </p:cNvSpPr>
          <p:nvPr>
            <p:ph idx="1"/>
          </p:nvPr>
        </p:nvSpPr>
        <p:spPr/>
        <p:txBody>
          <a:bodyPr/>
          <a:lstStyle/>
          <a:p>
            <a:r>
              <a:rPr lang="zh-CN" altLang="en-US" dirty="0"/>
              <a:t>数据之广</a:t>
            </a:r>
            <a:endParaRPr lang="en-US" altLang="zh-CN" dirty="0"/>
          </a:p>
          <a:p>
            <a:endParaRPr lang="zh-CN" alt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86786" y="2474968"/>
            <a:ext cx="1221005" cy="15121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75856" y="1695323"/>
            <a:ext cx="1656184" cy="12460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95031" y="1814111"/>
            <a:ext cx="1167350" cy="4616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0"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40728" y="1928279"/>
            <a:ext cx="1095375"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1"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42980" y="2424919"/>
            <a:ext cx="1447800" cy="600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2" name="Picture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73182" y="4437112"/>
            <a:ext cx="2105871" cy="13068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22717" y="5202527"/>
            <a:ext cx="2238927" cy="15245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4" name="Picture 1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069331" y="3231052"/>
            <a:ext cx="2042897" cy="116924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5" name="Picture 1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577338" y="4797152"/>
            <a:ext cx="2029411" cy="15504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6" name="Picture 12"/>
          <p:cNvPicPr>
            <a:picLocks noChangeAspect="1" noChangeArrowheads="1"/>
          </p:cNvPicPr>
          <p:nvPr/>
        </p:nvPicPr>
        <p:blipFill>
          <a:blip r:embed="rId11">
            <a:extLst>
              <a:ext uri="{BEBA8EAE-BF5A-486C-A8C5-ECC9F3942E4B}">
                <a14:imgProps xmlns:a14="http://schemas.microsoft.com/office/drawing/2010/main">
                  <a14:imgLayer r:embed="rId12">
                    <a14:imgEffect>
                      <a14:backgroundRemoval t="0" b="100000" l="0" r="96154">
                        <a14:foregroundMark x1="20385" y1="53488" x2="20385" y2="53488"/>
                        <a14:foregroundMark x1="15769" y1="66279" x2="15769" y2="66279"/>
                        <a14:foregroundMark x1="14231" y1="79651" x2="14231" y2="79651"/>
                        <a14:foregroundMark x1="17308" y1="46512" x2="17308" y2="46512"/>
                        <a14:foregroundMark x1="14231" y1="45349" x2="14231" y2="45349"/>
                        <a14:foregroundMark x1="14231" y1="33140" x2="14231" y2="33140"/>
                        <a14:foregroundMark x1="32308" y1="28488" x2="32308" y2="28488"/>
                      </a14:backgroundRemoval>
                    </a14:imgEffect>
                  </a14:imgLayer>
                </a14:imgProps>
              </a:ext>
              <a:ext uri="{28A0092B-C50C-407E-A947-70E740481C1C}">
                <a14:useLocalDpi xmlns:a14="http://schemas.microsoft.com/office/drawing/2010/main" val="0"/>
              </a:ext>
            </a:extLst>
          </a:blip>
          <a:srcRect/>
          <a:stretch>
            <a:fillRect/>
          </a:stretch>
        </p:blipFill>
        <p:spPr bwMode="auto">
          <a:xfrm>
            <a:off x="3436072" y="3684410"/>
            <a:ext cx="1604957" cy="106174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 name="图片 3"/>
          <p:cNvPicPr>
            <a:picLocks noChangeAspect="1"/>
          </p:cNvPicPr>
          <p:nvPr/>
        </p:nvPicPr>
        <p:blipFill>
          <a:blip r:embed="rId13"/>
          <a:stretch>
            <a:fillRect/>
          </a:stretch>
        </p:blipFill>
        <p:spPr>
          <a:xfrm>
            <a:off x="6732236" y="1305702"/>
            <a:ext cx="1028789" cy="388654"/>
          </a:xfrm>
          <a:prstGeom prst="rect">
            <a:avLst/>
          </a:prstGeom>
        </p:spPr>
      </p:pic>
      <p:pic>
        <p:nvPicPr>
          <p:cNvPr id="6" name="图片 5"/>
          <p:cNvPicPr>
            <a:picLocks noChangeAspect="1"/>
          </p:cNvPicPr>
          <p:nvPr/>
        </p:nvPicPr>
        <p:blipFill>
          <a:blip r:embed="rId14"/>
          <a:stretch>
            <a:fillRect/>
          </a:stretch>
        </p:blipFill>
        <p:spPr>
          <a:xfrm>
            <a:off x="7877099" y="1301490"/>
            <a:ext cx="1036410" cy="510584"/>
          </a:xfrm>
          <a:prstGeom prst="rect">
            <a:avLst/>
          </a:prstGeom>
        </p:spPr>
      </p:pic>
      <p:pic>
        <p:nvPicPr>
          <p:cNvPr id="7" name="图片 6"/>
          <p:cNvPicPr>
            <a:picLocks noChangeAspect="1"/>
          </p:cNvPicPr>
          <p:nvPr/>
        </p:nvPicPr>
        <p:blipFill>
          <a:blip r:embed="rId15"/>
          <a:stretch>
            <a:fillRect/>
          </a:stretch>
        </p:blipFill>
        <p:spPr>
          <a:xfrm>
            <a:off x="7244458" y="471389"/>
            <a:ext cx="765683" cy="723146"/>
          </a:xfrm>
          <a:prstGeom prst="rect">
            <a:avLst/>
          </a:prstGeom>
        </p:spPr>
      </p:pic>
      <p:pic>
        <p:nvPicPr>
          <p:cNvPr id="8" name="图片 7"/>
          <p:cNvPicPr>
            <a:picLocks noChangeAspect="1"/>
          </p:cNvPicPr>
          <p:nvPr/>
        </p:nvPicPr>
        <p:blipFill>
          <a:blip r:embed="rId16"/>
          <a:stretch>
            <a:fillRect/>
          </a:stretch>
        </p:blipFill>
        <p:spPr>
          <a:xfrm>
            <a:off x="8097358" y="693265"/>
            <a:ext cx="1013548" cy="464860"/>
          </a:xfrm>
          <a:prstGeom prst="rect">
            <a:avLst/>
          </a:prstGeom>
        </p:spPr>
      </p:pic>
      <p:pic>
        <p:nvPicPr>
          <p:cNvPr id="9" name="图片 8"/>
          <p:cNvPicPr>
            <a:picLocks noChangeAspect="1"/>
          </p:cNvPicPr>
          <p:nvPr/>
        </p:nvPicPr>
        <p:blipFill>
          <a:blip r:embed="rId17"/>
          <a:stretch>
            <a:fillRect/>
          </a:stretch>
        </p:blipFill>
        <p:spPr>
          <a:xfrm>
            <a:off x="6092674" y="1738776"/>
            <a:ext cx="604402" cy="594884"/>
          </a:xfrm>
          <a:prstGeom prst="rect">
            <a:avLst/>
          </a:prstGeom>
        </p:spPr>
      </p:pic>
      <p:pic>
        <p:nvPicPr>
          <p:cNvPr id="10" name="图片 9"/>
          <p:cNvPicPr>
            <a:picLocks noChangeAspect="1"/>
          </p:cNvPicPr>
          <p:nvPr/>
        </p:nvPicPr>
        <p:blipFill>
          <a:blip r:embed="rId18"/>
          <a:stretch>
            <a:fillRect/>
          </a:stretch>
        </p:blipFill>
        <p:spPr>
          <a:xfrm>
            <a:off x="5455725" y="1794008"/>
            <a:ext cx="452892" cy="455768"/>
          </a:xfrm>
          <a:prstGeom prst="rect">
            <a:avLst/>
          </a:prstGeom>
        </p:spPr>
      </p:pic>
      <p:pic>
        <p:nvPicPr>
          <p:cNvPr id="11" name="图片 10"/>
          <p:cNvPicPr>
            <a:picLocks noChangeAspect="1"/>
          </p:cNvPicPr>
          <p:nvPr/>
        </p:nvPicPr>
        <p:blipFill>
          <a:blip r:embed="rId19"/>
          <a:stretch>
            <a:fillRect/>
          </a:stretch>
        </p:blipFill>
        <p:spPr>
          <a:xfrm>
            <a:off x="5090910" y="1144235"/>
            <a:ext cx="683608" cy="527990"/>
          </a:xfrm>
          <a:prstGeom prst="rect">
            <a:avLst/>
          </a:prstGeom>
        </p:spPr>
      </p:pic>
      <p:pic>
        <p:nvPicPr>
          <p:cNvPr id="12" name="图片 11"/>
          <p:cNvPicPr>
            <a:picLocks noChangeAspect="1"/>
          </p:cNvPicPr>
          <p:nvPr/>
        </p:nvPicPr>
        <p:blipFill>
          <a:blip r:embed="rId20"/>
          <a:stretch>
            <a:fillRect/>
          </a:stretch>
        </p:blipFill>
        <p:spPr>
          <a:xfrm>
            <a:off x="5867124" y="1192116"/>
            <a:ext cx="720710" cy="477774"/>
          </a:xfrm>
          <a:prstGeom prst="rect">
            <a:avLst/>
          </a:prstGeom>
        </p:spPr>
      </p:pic>
      <p:pic>
        <p:nvPicPr>
          <p:cNvPr id="14" name="图片 13"/>
          <p:cNvPicPr>
            <a:picLocks noChangeAspect="1"/>
          </p:cNvPicPr>
          <p:nvPr/>
        </p:nvPicPr>
        <p:blipFill>
          <a:blip r:embed="rId21"/>
          <a:stretch>
            <a:fillRect/>
          </a:stretch>
        </p:blipFill>
        <p:spPr>
          <a:xfrm>
            <a:off x="7198680" y="2298199"/>
            <a:ext cx="922100" cy="426757"/>
          </a:xfrm>
          <a:prstGeom prst="rect">
            <a:avLst/>
          </a:prstGeom>
        </p:spPr>
      </p:pic>
      <p:pic>
        <p:nvPicPr>
          <p:cNvPr id="15" name="图片 14"/>
          <p:cNvPicPr>
            <a:picLocks noChangeAspect="1"/>
          </p:cNvPicPr>
          <p:nvPr/>
        </p:nvPicPr>
        <p:blipFill>
          <a:blip r:embed="rId22"/>
          <a:stretch>
            <a:fillRect/>
          </a:stretch>
        </p:blipFill>
        <p:spPr>
          <a:xfrm>
            <a:off x="7174705" y="2720636"/>
            <a:ext cx="1044030" cy="381033"/>
          </a:xfrm>
          <a:prstGeom prst="rect">
            <a:avLst/>
          </a:prstGeom>
        </p:spPr>
      </p:pic>
      <p:pic>
        <p:nvPicPr>
          <p:cNvPr id="16" name="图片 15"/>
          <p:cNvPicPr>
            <a:picLocks noChangeAspect="1"/>
          </p:cNvPicPr>
          <p:nvPr/>
        </p:nvPicPr>
        <p:blipFill>
          <a:blip r:embed="rId23"/>
          <a:stretch>
            <a:fillRect/>
          </a:stretch>
        </p:blipFill>
        <p:spPr>
          <a:xfrm>
            <a:off x="5908617" y="522538"/>
            <a:ext cx="1248624" cy="539074"/>
          </a:xfrm>
          <a:prstGeom prst="rect">
            <a:avLst/>
          </a:prstGeom>
        </p:spPr>
      </p:pic>
      <p:sp>
        <p:nvSpPr>
          <p:cNvPr id="17" name="文本框 16"/>
          <p:cNvSpPr txBox="1"/>
          <p:nvPr/>
        </p:nvSpPr>
        <p:spPr>
          <a:xfrm>
            <a:off x="1001249" y="5743947"/>
            <a:ext cx="1296144" cy="307777"/>
          </a:xfrm>
          <a:prstGeom prst="rect">
            <a:avLst/>
          </a:prstGeom>
          <a:noFill/>
        </p:spPr>
        <p:txBody>
          <a:bodyPr wrap="square" rtlCol="0">
            <a:spAutoFit/>
          </a:bodyPr>
          <a:lstStyle/>
          <a:p>
            <a:r>
              <a:rPr lang="zh-CN" altLang="en-US" sz="1400" dirty="0"/>
              <a:t>工业大数据</a:t>
            </a:r>
          </a:p>
        </p:txBody>
      </p:sp>
      <p:sp>
        <p:nvSpPr>
          <p:cNvPr id="29" name="文本框 28"/>
          <p:cNvSpPr txBox="1"/>
          <p:nvPr/>
        </p:nvSpPr>
        <p:spPr>
          <a:xfrm>
            <a:off x="1153078" y="3947021"/>
            <a:ext cx="1296144" cy="307777"/>
          </a:xfrm>
          <a:prstGeom prst="rect">
            <a:avLst/>
          </a:prstGeom>
          <a:noFill/>
        </p:spPr>
        <p:txBody>
          <a:bodyPr wrap="square" rtlCol="0">
            <a:spAutoFit/>
          </a:bodyPr>
          <a:lstStyle/>
          <a:p>
            <a:r>
              <a:rPr lang="zh-CN" altLang="en-US" sz="1400" dirty="0"/>
              <a:t>航空航天</a:t>
            </a:r>
          </a:p>
        </p:txBody>
      </p:sp>
      <p:sp>
        <p:nvSpPr>
          <p:cNvPr id="30" name="文本框 29"/>
          <p:cNvSpPr txBox="1"/>
          <p:nvPr/>
        </p:nvSpPr>
        <p:spPr>
          <a:xfrm>
            <a:off x="2988607" y="2882565"/>
            <a:ext cx="1296144" cy="307777"/>
          </a:xfrm>
          <a:prstGeom prst="rect">
            <a:avLst/>
          </a:prstGeom>
          <a:noFill/>
        </p:spPr>
        <p:txBody>
          <a:bodyPr wrap="square" rtlCol="0">
            <a:spAutoFit/>
          </a:bodyPr>
          <a:lstStyle/>
          <a:p>
            <a:r>
              <a:rPr lang="zh-CN" altLang="en-US" sz="1400" dirty="0"/>
              <a:t>农业大数据</a:t>
            </a:r>
          </a:p>
        </p:txBody>
      </p:sp>
      <p:sp>
        <p:nvSpPr>
          <p:cNvPr id="31" name="文本框 30"/>
          <p:cNvSpPr txBox="1"/>
          <p:nvPr/>
        </p:nvSpPr>
        <p:spPr>
          <a:xfrm>
            <a:off x="6146959" y="4283223"/>
            <a:ext cx="1296144" cy="307777"/>
          </a:xfrm>
          <a:prstGeom prst="rect">
            <a:avLst/>
          </a:prstGeom>
          <a:noFill/>
        </p:spPr>
        <p:txBody>
          <a:bodyPr wrap="square" rtlCol="0">
            <a:spAutoFit/>
          </a:bodyPr>
          <a:lstStyle/>
          <a:p>
            <a:r>
              <a:rPr lang="zh-CN" altLang="en-US" sz="1400" dirty="0"/>
              <a:t>国防</a:t>
            </a:r>
          </a:p>
        </p:txBody>
      </p:sp>
      <p:sp>
        <p:nvSpPr>
          <p:cNvPr id="32" name="文本框 31"/>
          <p:cNvSpPr txBox="1"/>
          <p:nvPr/>
        </p:nvSpPr>
        <p:spPr>
          <a:xfrm>
            <a:off x="6082562" y="6307098"/>
            <a:ext cx="1296144" cy="307777"/>
          </a:xfrm>
          <a:prstGeom prst="rect">
            <a:avLst/>
          </a:prstGeom>
          <a:noFill/>
        </p:spPr>
        <p:txBody>
          <a:bodyPr wrap="square" rtlCol="0">
            <a:spAutoFit/>
          </a:bodyPr>
          <a:lstStyle/>
          <a:p>
            <a:r>
              <a:rPr lang="zh-CN" altLang="en-US" sz="1400" dirty="0"/>
              <a:t>医疗大数据</a:t>
            </a:r>
          </a:p>
        </p:txBody>
      </p:sp>
      <p:cxnSp>
        <p:nvCxnSpPr>
          <p:cNvPr id="19" name="直接箭头连接符 18"/>
          <p:cNvCxnSpPr/>
          <p:nvPr/>
        </p:nvCxnSpPr>
        <p:spPr>
          <a:xfrm flipH="1" flipV="1">
            <a:off x="4067944" y="3017531"/>
            <a:ext cx="22047" cy="41392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8" name="直接箭头连接符 37"/>
          <p:cNvCxnSpPr/>
          <p:nvPr/>
        </p:nvCxnSpPr>
        <p:spPr>
          <a:xfrm flipH="1" flipV="1">
            <a:off x="2549822" y="3789040"/>
            <a:ext cx="623983" cy="24956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p:cNvCxnSpPr>
            <a:endCxn id="1032" idx="3"/>
          </p:cNvCxnSpPr>
          <p:nvPr/>
        </p:nvCxnSpPr>
        <p:spPr>
          <a:xfrm flipH="1">
            <a:off x="2779053" y="4758014"/>
            <a:ext cx="568812" cy="33251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5" name="直接箭头连接符 44"/>
          <p:cNvCxnSpPr>
            <a:stCxn id="5" idx="1"/>
          </p:cNvCxnSpPr>
          <p:nvPr/>
        </p:nvCxnSpPr>
        <p:spPr>
          <a:xfrm flipH="1">
            <a:off x="4284751" y="5019036"/>
            <a:ext cx="2226" cy="48594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8" name="直接箭头连接符 47"/>
          <p:cNvCxnSpPr/>
          <p:nvPr/>
        </p:nvCxnSpPr>
        <p:spPr>
          <a:xfrm>
            <a:off x="4999046" y="4846711"/>
            <a:ext cx="506262" cy="64958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1" name="直接箭头连接符 50"/>
          <p:cNvCxnSpPr/>
          <p:nvPr/>
        </p:nvCxnSpPr>
        <p:spPr>
          <a:xfrm flipV="1">
            <a:off x="5400148" y="3947021"/>
            <a:ext cx="612012" cy="4011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4" name="直接箭头连接符 53"/>
          <p:cNvCxnSpPr/>
          <p:nvPr/>
        </p:nvCxnSpPr>
        <p:spPr>
          <a:xfrm flipV="1">
            <a:off x="4999046" y="2659506"/>
            <a:ext cx="578292" cy="74277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40" name="图片 39"/>
          <p:cNvPicPr>
            <a:picLocks noChangeAspect="1"/>
          </p:cNvPicPr>
          <p:nvPr/>
        </p:nvPicPr>
        <p:blipFill>
          <a:blip r:embed="rId24"/>
          <a:stretch>
            <a:fillRect/>
          </a:stretch>
        </p:blipFill>
        <p:spPr>
          <a:xfrm>
            <a:off x="8194445" y="2366057"/>
            <a:ext cx="641640" cy="646614"/>
          </a:xfrm>
          <a:prstGeom prst="rect">
            <a:avLst/>
          </a:prstGeom>
        </p:spPr>
      </p:pic>
      <p:pic>
        <p:nvPicPr>
          <p:cNvPr id="18" name="图片 17">
            <a:extLst>
              <a:ext uri="{FF2B5EF4-FFF2-40B4-BE49-F238E27FC236}">
                <a16:creationId xmlns:a16="http://schemas.microsoft.com/office/drawing/2014/main" id="{4A1F0A98-FA57-491E-9378-C2E1B12D3C7F}"/>
              </a:ext>
            </a:extLst>
          </p:cNvPr>
          <p:cNvPicPr>
            <a:picLocks noChangeAspect="1"/>
          </p:cNvPicPr>
          <p:nvPr/>
        </p:nvPicPr>
        <p:blipFill>
          <a:blip r:embed="rId25"/>
          <a:stretch>
            <a:fillRect/>
          </a:stretch>
        </p:blipFill>
        <p:spPr>
          <a:xfrm>
            <a:off x="3598318" y="809985"/>
            <a:ext cx="1549336" cy="490942"/>
          </a:xfrm>
          <a:prstGeom prst="rect">
            <a:avLst/>
          </a:prstGeom>
        </p:spPr>
      </p:pic>
      <p:pic>
        <p:nvPicPr>
          <p:cNvPr id="13" name="图片 12">
            <a:extLst>
              <a:ext uri="{FF2B5EF4-FFF2-40B4-BE49-F238E27FC236}">
                <a16:creationId xmlns:a16="http://schemas.microsoft.com/office/drawing/2014/main" id="{CF0CB67C-992F-4393-8CF8-820EEFB8EDF2}"/>
              </a:ext>
            </a:extLst>
          </p:cNvPr>
          <p:cNvPicPr>
            <a:picLocks noChangeAspect="1"/>
          </p:cNvPicPr>
          <p:nvPr/>
        </p:nvPicPr>
        <p:blipFill>
          <a:blip r:embed="rId26"/>
          <a:stretch>
            <a:fillRect/>
          </a:stretch>
        </p:blipFill>
        <p:spPr>
          <a:xfrm>
            <a:off x="4562421" y="421306"/>
            <a:ext cx="1296144" cy="462909"/>
          </a:xfrm>
          <a:prstGeom prst="rect">
            <a:avLst/>
          </a:prstGeom>
        </p:spPr>
      </p:pic>
    </p:spTree>
    <p:extLst>
      <p:ext uri="{BB962C8B-B14F-4D97-AF65-F5344CB8AC3E}">
        <p14:creationId xmlns:p14="http://schemas.microsoft.com/office/powerpoint/2010/main" val="425055469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透明">
  <a:themeElements>
    <a:clrScheme name="透明">
      <a:dk1>
        <a:srgbClr val="292934"/>
      </a:dk1>
      <a:lt1>
        <a:srgbClr val="FFFFFF"/>
      </a:lt1>
      <a:dk2>
        <a:srgbClr val="D2533C"/>
      </a:dk2>
      <a:lt2>
        <a:srgbClr val="F3F2DC"/>
      </a:lt2>
      <a:accent1>
        <a:srgbClr val="93A299"/>
      </a:accent1>
      <a:accent2>
        <a:srgbClr val="AD8F67"/>
      </a:accent2>
      <a:accent3>
        <a:srgbClr val="726056"/>
      </a:accent3>
      <a:accent4>
        <a:srgbClr val="4C5A6A"/>
      </a:accent4>
      <a:accent5>
        <a:srgbClr val="808DA0"/>
      </a:accent5>
      <a:accent6>
        <a:srgbClr val="79463D"/>
      </a:accent6>
      <a:hlink>
        <a:srgbClr val="0000FF"/>
      </a:hlink>
      <a:folHlink>
        <a:srgbClr val="800080"/>
      </a:folHlink>
    </a:clrScheme>
    <a:fontScheme name="Office 经典 2">
      <a:maj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透明">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Clarity</Template>
  <TotalTime>1527</TotalTime>
  <Words>1370</Words>
  <Application>Microsoft Office PowerPoint</Application>
  <PresentationFormat>全屏显示(4:3)</PresentationFormat>
  <Paragraphs>162</Paragraphs>
  <Slides>23</Slides>
  <Notes>0</Notes>
  <HiddenSlides>0</HiddenSlides>
  <MMClips>0</MMClips>
  <ScaleCrop>false</ScaleCrop>
  <HeadingPairs>
    <vt:vector size="6" baseType="variant">
      <vt:variant>
        <vt:lpstr>已用的字体</vt:lpstr>
      </vt:variant>
      <vt:variant>
        <vt:i4>2</vt:i4>
      </vt:variant>
      <vt:variant>
        <vt:lpstr>主题</vt:lpstr>
      </vt:variant>
      <vt:variant>
        <vt:i4>1</vt:i4>
      </vt:variant>
      <vt:variant>
        <vt:lpstr>幻灯片标题</vt:lpstr>
      </vt:variant>
      <vt:variant>
        <vt:i4>23</vt:i4>
      </vt:variant>
    </vt:vector>
  </HeadingPairs>
  <TitlesOfParts>
    <vt:vector size="26" baseType="lpstr">
      <vt:lpstr>微软雅黑</vt:lpstr>
      <vt:lpstr>Arial</vt:lpstr>
      <vt:lpstr>透明</vt:lpstr>
      <vt:lpstr>数据分析与机器学习</vt:lpstr>
      <vt:lpstr>授课信息</vt:lpstr>
      <vt:lpstr>主讲教材</vt:lpstr>
      <vt:lpstr>杉山将 – Masashi Sugiyama</vt:lpstr>
      <vt:lpstr>辅助教材</vt:lpstr>
      <vt:lpstr>周志华（Zhihua Zhou）</vt:lpstr>
      <vt:lpstr>成绩统计形式</vt:lpstr>
      <vt:lpstr>课程内容介绍（较为松散）</vt:lpstr>
      <vt:lpstr>数据</vt:lpstr>
      <vt:lpstr>数据</vt:lpstr>
      <vt:lpstr>数据</vt:lpstr>
      <vt:lpstr>数据</vt:lpstr>
      <vt:lpstr>数据</vt:lpstr>
      <vt:lpstr>数据</vt:lpstr>
      <vt:lpstr>数据</vt:lpstr>
      <vt:lpstr>数据</vt:lpstr>
      <vt:lpstr>数据</vt:lpstr>
      <vt:lpstr>数据</vt:lpstr>
      <vt:lpstr>数据</vt:lpstr>
      <vt:lpstr>数据</vt:lpstr>
      <vt:lpstr>数据</vt:lpstr>
      <vt:lpstr>大数据、信息科学、计算机技术在工程伦理，人性，安全，社会，未来等方面的思考。</vt:lpstr>
      <vt:lpstr>大数据、信息科学、计算机技术在工程伦理，人性，安全，社会，未来等方面的思考。</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数据分析与机器学习</dc:title>
  <dc:creator>David_Lee</dc:creator>
  <cp:lastModifiedBy>Excelsior David</cp:lastModifiedBy>
  <cp:revision>142</cp:revision>
  <dcterms:created xsi:type="dcterms:W3CDTF">2016-08-24T08:40:02Z</dcterms:created>
  <dcterms:modified xsi:type="dcterms:W3CDTF">2019-09-11T14:40:06Z</dcterms:modified>
</cp:coreProperties>
</file>